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62" r:id="rId9"/>
    <p:sldId id="263" r:id="rId10"/>
    <p:sldId id="264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F17F-7C9F-4355-8198-11909823524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4A61-A9AD-46FE-9A2B-333DB02A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792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F17F-7C9F-4355-8198-11909823524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4A61-A9AD-46FE-9A2B-333DB02A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40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F17F-7C9F-4355-8198-11909823524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4A61-A9AD-46FE-9A2B-333DB02A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459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F17F-7C9F-4355-8198-11909823524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4A61-A9AD-46FE-9A2B-333DB02A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807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F17F-7C9F-4355-8198-11909823524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4A61-A9AD-46FE-9A2B-333DB02A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F17F-7C9F-4355-8198-11909823524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4A61-A9AD-46FE-9A2B-333DB02A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54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F17F-7C9F-4355-8198-11909823524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4A61-A9AD-46FE-9A2B-333DB02A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11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F17F-7C9F-4355-8198-11909823524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4A61-A9AD-46FE-9A2B-333DB02A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83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F17F-7C9F-4355-8198-11909823524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4A61-A9AD-46FE-9A2B-333DB02A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121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F17F-7C9F-4355-8198-11909823524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4A61-A9AD-46FE-9A2B-333DB02A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111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BF17F-7C9F-4355-8198-11909823524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A4A61-A9AD-46FE-9A2B-333DB02A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098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BF17F-7C9F-4355-8198-119098235245}" type="datetimeFigureOut">
              <a:rPr lang="en-US" smtClean="0"/>
              <a:t>10/19/2013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A4A61-A9AD-46FE-9A2B-333DB02A0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08710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Capacity Building in New Competition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William E. </a:t>
            </a:r>
            <a:r>
              <a:rPr lang="en-US" dirty="0" err="1" smtClean="0"/>
              <a:t>Kovacic</a:t>
            </a:r>
            <a:endParaRPr lang="en-US" dirty="0" smtClean="0"/>
          </a:p>
          <a:p>
            <a:r>
              <a:rPr lang="en-US" dirty="0" smtClean="0"/>
              <a:t>George Washington University Law School</a:t>
            </a:r>
          </a:p>
          <a:p>
            <a:r>
              <a:rPr lang="en-US" i="1" dirty="0" smtClean="0"/>
              <a:t>CUTS International 30</a:t>
            </a:r>
            <a:r>
              <a:rPr lang="en-US" i="1" baseline="30000" dirty="0" smtClean="0"/>
              <a:t>th</a:t>
            </a:r>
            <a:r>
              <a:rPr lang="en-US" i="1" dirty="0" smtClean="0"/>
              <a:t> Anniversary Lecture</a:t>
            </a:r>
          </a:p>
          <a:p>
            <a:r>
              <a:rPr lang="en-US" dirty="0" smtClean="0"/>
              <a:t>Washington, D.C., 23 September 2013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870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Capacity: How to Build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Hits</a:t>
            </a:r>
          </a:p>
          <a:p>
            <a:pPr lvl="1"/>
            <a:r>
              <a:rPr lang="en-US" dirty="0" smtClean="0"/>
              <a:t>Link aid to needs</a:t>
            </a:r>
          </a:p>
          <a:p>
            <a:pPr lvl="1"/>
            <a:r>
              <a:rPr lang="en-US" dirty="0" smtClean="0"/>
              <a:t>Long term engagement</a:t>
            </a:r>
          </a:p>
          <a:p>
            <a:pPr lvl="1"/>
            <a:r>
              <a:rPr lang="en-US" dirty="0" smtClean="0"/>
              <a:t>Right Team</a:t>
            </a:r>
          </a:p>
          <a:p>
            <a:pPr lvl="2"/>
            <a:r>
              <a:rPr lang="en-US" dirty="0" smtClean="0"/>
              <a:t>Relevant experience</a:t>
            </a:r>
          </a:p>
          <a:p>
            <a:pPr lvl="2"/>
            <a:r>
              <a:rPr lang="en-US" dirty="0" smtClean="0"/>
              <a:t>Local knowledge</a:t>
            </a:r>
          </a:p>
          <a:p>
            <a:pPr lvl="2"/>
            <a:r>
              <a:rPr lang="en-US" dirty="0" smtClean="0"/>
              <a:t>Similar conditions</a:t>
            </a:r>
          </a:p>
          <a:p>
            <a:pPr lvl="2"/>
            <a:r>
              <a:rPr lang="en-US" dirty="0" smtClean="0"/>
              <a:t>Suitable personality</a:t>
            </a:r>
          </a:p>
          <a:p>
            <a:pPr lvl="1"/>
            <a:r>
              <a:rPr lang="en-US" dirty="0" smtClean="0"/>
              <a:t>Local co-production</a:t>
            </a:r>
          </a:p>
          <a:p>
            <a:pPr lvl="1"/>
            <a:r>
              <a:rPr lang="en-US" dirty="0" smtClean="0"/>
              <a:t>Small group discussion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Misses</a:t>
            </a:r>
          </a:p>
          <a:p>
            <a:pPr lvl="1"/>
            <a:r>
              <a:rPr lang="en-US" dirty="0" smtClean="0"/>
              <a:t>Off the rack programs</a:t>
            </a:r>
          </a:p>
          <a:p>
            <a:pPr lvl="1"/>
            <a:r>
              <a:rPr lang="en-US" dirty="0" smtClean="0"/>
              <a:t>Unconnected one offs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wrong team</a:t>
            </a:r>
          </a:p>
          <a:p>
            <a:pPr lvl="2"/>
            <a:r>
              <a:rPr lang="en-US" dirty="0" smtClean="0"/>
              <a:t>Rookies, out of position</a:t>
            </a:r>
          </a:p>
          <a:p>
            <a:pPr lvl="2"/>
            <a:r>
              <a:rPr lang="en-US" dirty="0" smtClean="0"/>
              <a:t>Foreign orientation only</a:t>
            </a:r>
          </a:p>
          <a:p>
            <a:pPr lvl="2"/>
            <a:r>
              <a:rPr lang="en-US" dirty="0" smtClean="0"/>
              <a:t>Unrelated conditions</a:t>
            </a:r>
          </a:p>
          <a:p>
            <a:pPr lvl="2"/>
            <a:r>
              <a:rPr lang="en-US" dirty="0" smtClean="0"/>
              <a:t>Personality mismatch</a:t>
            </a:r>
          </a:p>
          <a:p>
            <a:pPr lvl="1"/>
            <a:r>
              <a:rPr lang="en-US" dirty="0" smtClean="0"/>
              <a:t>External advisors only</a:t>
            </a:r>
          </a:p>
          <a:p>
            <a:pPr lvl="1"/>
            <a:r>
              <a:rPr lang="en-US" dirty="0" smtClean="0"/>
              <a:t>Giant conferences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40395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What’s Getting Better</a:t>
            </a:r>
          </a:p>
          <a:p>
            <a:pPr lvl="1"/>
            <a:r>
              <a:rPr lang="en-US" dirty="0" smtClean="0"/>
              <a:t>Project Design</a:t>
            </a:r>
          </a:p>
          <a:p>
            <a:pPr lvl="2"/>
            <a:r>
              <a:rPr lang="en-US" dirty="0" smtClean="0"/>
              <a:t>Longer term view</a:t>
            </a:r>
          </a:p>
          <a:p>
            <a:pPr lvl="2"/>
            <a:r>
              <a:rPr lang="en-US" dirty="0" smtClean="0"/>
              <a:t>More follow up</a:t>
            </a:r>
          </a:p>
          <a:p>
            <a:pPr lvl="2"/>
            <a:r>
              <a:rPr lang="en-US" dirty="0" smtClean="0"/>
              <a:t>Better benchmarking</a:t>
            </a:r>
          </a:p>
          <a:p>
            <a:pPr lvl="1"/>
            <a:r>
              <a:rPr lang="en-US" dirty="0" smtClean="0"/>
              <a:t>Teaching materials</a:t>
            </a:r>
          </a:p>
          <a:p>
            <a:pPr lvl="1"/>
            <a:r>
              <a:rPr lang="en-US" dirty="0" smtClean="0"/>
              <a:t>Practical orientation</a:t>
            </a:r>
          </a:p>
          <a:p>
            <a:pPr lvl="1"/>
            <a:r>
              <a:rPr lang="en-US" dirty="0" smtClean="0"/>
              <a:t>Regional specialization</a:t>
            </a:r>
          </a:p>
          <a:p>
            <a:pPr lvl="1"/>
            <a:r>
              <a:rPr lang="en-US" dirty="0" smtClean="0"/>
              <a:t>Focus on sensitive issues</a:t>
            </a:r>
          </a:p>
          <a:p>
            <a:pPr lvl="1"/>
            <a:r>
              <a:rPr lang="en-US" dirty="0" smtClean="0"/>
              <a:t>Linking experience bases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Needs Work</a:t>
            </a:r>
          </a:p>
          <a:p>
            <a:pPr lvl="1"/>
            <a:r>
              <a:rPr lang="en-US" dirty="0" smtClean="0"/>
              <a:t>Donor cooperation</a:t>
            </a:r>
          </a:p>
          <a:p>
            <a:pPr lvl="2"/>
            <a:r>
              <a:rPr lang="en-US" dirty="0" smtClean="0"/>
              <a:t>Schedules</a:t>
            </a:r>
          </a:p>
          <a:p>
            <a:pPr lvl="2"/>
            <a:r>
              <a:rPr lang="en-US" dirty="0" smtClean="0"/>
              <a:t>Projects</a:t>
            </a:r>
          </a:p>
          <a:p>
            <a:pPr lvl="2"/>
            <a:r>
              <a:rPr lang="en-US" dirty="0" smtClean="0"/>
              <a:t>Outcomes</a:t>
            </a:r>
          </a:p>
          <a:p>
            <a:pPr lvl="2"/>
            <a:r>
              <a:rPr lang="en-US" dirty="0" smtClean="0"/>
              <a:t>Credit-claiming</a:t>
            </a:r>
          </a:p>
          <a:p>
            <a:pPr lvl="1"/>
            <a:r>
              <a:rPr lang="en-US" dirty="0" smtClean="0"/>
              <a:t>Choice of advisors</a:t>
            </a:r>
          </a:p>
          <a:p>
            <a:pPr lvl="1"/>
            <a:r>
              <a:rPr lang="en-US" dirty="0" smtClean="0"/>
              <a:t>Institutional memory</a:t>
            </a:r>
          </a:p>
          <a:p>
            <a:pPr lvl="1"/>
            <a:r>
              <a:rPr lang="en-US" dirty="0" smtClean="0"/>
              <a:t>Using local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49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CUTS: Contributions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Microeconomic Research Projects</a:t>
            </a:r>
          </a:p>
          <a:p>
            <a:r>
              <a:rPr lang="en-US" dirty="0" smtClean="0"/>
              <a:t>Attention to Local Conditions</a:t>
            </a:r>
          </a:p>
          <a:p>
            <a:r>
              <a:rPr lang="en-US" dirty="0" smtClean="0"/>
              <a:t>Long-Term Engagement</a:t>
            </a:r>
          </a:p>
          <a:p>
            <a:r>
              <a:rPr lang="en-US" smtClean="0"/>
              <a:t>Invoking Comparative </a:t>
            </a:r>
            <a:r>
              <a:rPr lang="en-US" dirty="0" smtClean="0"/>
              <a:t>Perspectives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7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Evening’s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Necessary Capacity </a:t>
            </a:r>
          </a:p>
          <a:p>
            <a:pPr lvl="1"/>
            <a:r>
              <a:rPr lang="en-US" dirty="0" smtClean="0"/>
              <a:t>Emphasis here: human capital</a:t>
            </a:r>
          </a:p>
          <a:p>
            <a:r>
              <a:rPr lang="en-US" dirty="0" smtClean="0"/>
              <a:t>Building It: What Works, What Needs Work</a:t>
            </a:r>
          </a:p>
          <a:p>
            <a:r>
              <a:rPr lang="en-US" dirty="0" smtClean="0"/>
              <a:t>Contributions of CUTS</a:t>
            </a:r>
          </a:p>
          <a:p>
            <a:r>
              <a:rPr lang="en-US" dirty="0" smtClean="0"/>
              <a:t>Contact: wkovacic@law.gwu.edu</a:t>
            </a:r>
          </a:p>
        </p:txBody>
      </p:sp>
    </p:spTree>
    <p:extLst>
      <p:ext uri="{BB962C8B-B14F-4D97-AF65-F5344CB8AC3E}">
        <p14:creationId xmlns:p14="http://schemas.microsoft.com/office/powerpoint/2010/main" val="3438546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Capacity: Six Types of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Concepts of Competition Law and Economics </a:t>
            </a:r>
          </a:p>
          <a:p>
            <a:r>
              <a:rPr lang="en-US" dirty="0" smtClean="0"/>
              <a:t>The Local Economy and Business</a:t>
            </a:r>
          </a:p>
          <a:p>
            <a:r>
              <a:rPr lang="en-US" dirty="0" smtClean="0"/>
              <a:t>Skills Training</a:t>
            </a:r>
          </a:p>
          <a:p>
            <a:r>
              <a:rPr lang="en-US" dirty="0" smtClean="0"/>
              <a:t>Agency Administration</a:t>
            </a:r>
          </a:p>
          <a:p>
            <a:r>
              <a:rPr lang="en-US" dirty="0" smtClean="0"/>
              <a:t>Agency Leadership</a:t>
            </a:r>
          </a:p>
          <a:p>
            <a:r>
              <a:rPr lang="en-US" dirty="0" smtClean="0"/>
              <a:t>Competition System Life Cycle Phenomena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36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Competition Law</a:t>
            </a:r>
          </a:p>
          <a:p>
            <a:pPr lvl="1"/>
            <a:r>
              <a:rPr lang="en-US" dirty="0" smtClean="0"/>
              <a:t>Goals</a:t>
            </a:r>
          </a:p>
          <a:p>
            <a:pPr lvl="1"/>
            <a:r>
              <a:rPr lang="en-US" dirty="0" smtClean="0"/>
              <a:t>Substantive Commands</a:t>
            </a:r>
          </a:p>
          <a:p>
            <a:pPr lvl="1"/>
            <a:r>
              <a:rPr lang="en-US" dirty="0" smtClean="0"/>
              <a:t>Tradeoffs and choices in the national statute</a:t>
            </a:r>
          </a:p>
          <a:p>
            <a:r>
              <a:rPr lang="en-US" dirty="0" smtClean="0"/>
              <a:t>Industrial Organization Economics</a:t>
            </a:r>
          </a:p>
        </p:txBody>
      </p:sp>
    </p:spTree>
    <p:extLst>
      <p:ext uri="{BB962C8B-B14F-4D97-AF65-F5344CB8AC3E}">
        <p14:creationId xmlns:p14="http://schemas.microsoft.com/office/powerpoint/2010/main" val="2258005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Economy and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Economic Conditions</a:t>
            </a:r>
          </a:p>
          <a:p>
            <a:r>
              <a:rPr lang="en-US" dirty="0" smtClean="0"/>
              <a:t>Sector-Specific Knowledge</a:t>
            </a:r>
          </a:p>
          <a:p>
            <a:r>
              <a:rPr lang="en-US" dirty="0" smtClean="0"/>
              <a:t>Firm Behavior</a:t>
            </a:r>
          </a:p>
        </p:txBody>
      </p:sp>
    </p:spTree>
    <p:extLst>
      <p:ext uri="{BB962C8B-B14F-4D97-AF65-F5344CB8AC3E}">
        <p14:creationId xmlns:p14="http://schemas.microsoft.com/office/powerpoint/2010/main" val="320672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Development and Management</a:t>
            </a:r>
          </a:p>
          <a:p>
            <a:pPr lvl="1"/>
            <a:r>
              <a:rPr lang="en-US" dirty="0" smtClean="0"/>
              <a:t>Investigation methods: e.g., interviews, </a:t>
            </a:r>
          </a:p>
          <a:p>
            <a:pPr lvl="1"/>
            <a:r>
              <a:rPr lang="en-US" dirty="0" smtClean="0"/>
              <a:t>Drafting legal instruments: complaints, orders</a:t>
            </a:r>
          </a:p>
          <a:p>
            <a:pPr lvl="1"/>
            <a:r>
              <a:rPr lang="en-US" dirty="0" smtClean="0"/>
              <a:t>Analysis, testing , presentation of evidence</a:t>
            </a:r>
          </a:p>
          <a:p>
            <a:r>
              <a:rPr lang="en-US" dirty="0" smtClean="0"/>
              <a:t>Advocacy and Report Writing</a:t>
            </a:r>
          </a:p>
        </p:txBody>
      </p:sp>
    </p:spTree>
    <p:extLst>
      <p:ext uri="{BB962C8B-B14F-4D97-AF65-F5344CB8AC3E}">
        <p14:creationId xmlns:p14="http://schemas.microsoft.com/office/powerpoint/2010/main" val="289888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Agency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</a:p>
          <a:p>
            <a:r>
              <a:rPr lang="en-US" dirty="0" smtClean="0"/>
              <a:t>Human Resources</a:t>
            </a:r>
          </a:p>
          <a:p>
            <a:r>
              <a:rPr lang="en-US" dirty="0" smtClean="0"/>
              <a:t>Information Management</a:t>
            </a:r>
          </a:p>
          <a:p>
            <a:r>
              <a:rPr lang="en-US" dirty="0" smtClean="0"/>
              <a:t>Ethics and Conflicts</a:t>
            </a:r>
          </a:p>
          <a:p>
            <a:r>
              <a:rPr lang="en-US" dirty="0" smtClean="0"/>
              <a:t>Confidentiality and Disclosure</a:t>
            </a:r>
          </a:p>
          <a:p>
            <a:r>
              <a:rPr lang="en-US" dirty="0" smtClean="0"/>
              <a:t>Public Relations</a:t>
            </a:r>
          </a:p>
          <a:p>
            <a:r>
              <a:rPr lang="en-US" dirty="0" smtClean="0"/>
              <a:t>Evaluation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86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</a:p>
          <a:p>
            <a:r>
              <a:rPr lang="en-US" dirty="0" smtClean="0"/>
              <a:t>Priorities</a:t>
            </a:r>
          </a:p>
          <a:p>
            <a:r>
              <a:rPr lang="en-US" dirty="0" smtClean="0"/>
              <a:t>Outreach</a:t>
            </a:r>
          </a:p>
          <a:p>
            <a:r>
              <a:rPr lang="en-US" dirty="0" smtClean="0"/>
              <a:t>Interaction with the Political Process</a:t>
            </a:r>
          </a:p>
          <a:p>
            <a:r>
              <a:rPr lang="en-US" dirty="0" smtClean="0"/>
              <a:t>Relations with Other Government Agencies</a:t>
            </a:r>
          </a:p>
          <a:p>
            <a:r>
              <a:rPr lang="en-US" dirty="0" smtClean="0"/>
              <a:t>Special Case: Multi-member Governance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8571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Cycles: What to Expect and How to Deal With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Predictable Phenomena</a:t>
            </a:r>
          </a:p>
          <a:p>
            <a:pPr lvl="1"/>
            <a:r>
              <a:rPr lang="en-US" dirty="0" smtClean="0"/>
              <a:t>Challenges to authority</a:t>
            </a:r>
          </a:p>
          <a:p>
            <a:pPr lvl="1"/>
            <a:r>
              <a:rPr lang="en-US" dirty="0" smtClean="0"/>
              <a:t>Staff turnover</a:t>
            </a:r>
          </a:p>
          <a:p>
            <a:pPr lvl="1"/>
            <a:r>
              <a:rPr lang="en-US" dirty="0" smtClean="0"/>
              <a:t>Transitional discontinuities</a:t>
            </a:r>
            <a:endParaRPr lang="en-US" dirty="0"/>
          </a:p>
          <a:p>
            <a:r>
              <a:rPr lang="en-US" dirty="0" smtClean="0"/>
              <a:t>Realistic Expectations</a:t>
            </a:r>
          </a:p>
          <a:p>
            <a:r>
              <a:rPr lang="en-US" dirty="0" smtClean="0"/>
              <a:t>Measurement Benchmarks</a:t>
            </a:r>
          </a:p>
        </p:txBody>
      </p:sp>
    </p:spTree>
    <p:extLst>
      <p:ext uri="{BB962C8B-B14F-4D97-AF65-F5344CB8AC3E}">
        <p14:creationId xmlns:p14="http://schemas.microsoft.com/office/powerpoint/2010/main" val="3564815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314</Words>
  <Application>Microsoft Office PowerPoint</Application>
  <PresentationFormat>On-screen Show (4:3)</PresentationFormat>
  <Paragraphs>102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Capacity Building in New Competition Systems</vt:lpstr>
      <vt:lpstr>This Evening’s Agenda</vt:lpstr>
      <vt:lpstr>Capacity: Six Types of Knowledge</vt:lpstr>
      <vt:lpstr>Concepts</vt:lpstr>
      <vt:lpstr>Local Economy and Business</vt:lpstr>
      <vt:lpstr>Skills Training</vt:lpstr>
      <vt:lpstr>Agency Administration</vt:lpstr>
      <vt:lpstr>Leadership</vt:lpstr>
      <vt:lpstr>Life Cycles: What to Expect and How to Deal With It</vt:lpstr>
      <vt:lpstr>Capacity: How to Build It</vt:lpstr>
      <vt:lpstr>Trends</vt:lpstr>
      <vt:lpstr>CUTS: Contributions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Capacity Building in New Competition Systems</dc:title>
  <dc:creator>Your User Name</dc:creator>
  <cp:lastModifiedBy>USER-09</cp:lastModifiedBy>
  <cp:revision>11</cp:revision>
  <dcterms:created xsi:type="dcterms:W3CDTF">2013-09-16T09:02:16Z</dcterms:created>
  <dcterms:modified xsi:type="dcterms:W3CDTF">2013-10-19T10:08:21Z</dcterms:modified>
</cp:coreProperties>
</file>