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7" r:id="rId2"/>
    <p:sldId id="258" r:id="rId3"/>
    <p:sldId id="259" r:id="rId4"/>
    <p:sldId id="260" r:id="rId5"/>
    <p:sldId id="261" r:id="rId6"/>
    <p:sldId id="285" r:id="rId7"/>
    <p:sldId id="286" r:id="rId8"/>
    <p:sldId id="287" r:id="rId9"/>
    <p:sldId id="289" r:id="rId10"/>
    <p:sldId id="306" r:id="rId11"/>
    <p:sldId id="307" r:id="rId12"/>
    <p:sldId id="265" r:id="rId13"/>
    <p:sldId id="266" r:id="rId14"/>
    <p:sldId id="267" r:id="rId15"/>
    <p:sldId id="293" r:id="rId16"/>
    <p:sldId id="294" r:id="rId17"/>
    <p:sldId id="270" r:id="rId18"/>
    <p:sldId id="272" r:id="rId19"/>
    <p:sldId id="291" r:id="rId20"/>
    <p:sldId id="292" r:id="rId21"/>
    <p:sldId id="274" r:id="rId22"/>
    <p:sldId id="302" r:id="rId23"/>
    <p:sldId id="303" r:id="rId24"/>
    <p:sldId id="305" r:id="rId25"/>
    <p:sldId id="297" r:id="rId26"/>
    <p:sldId id="298" r:id="rId27"/>
    <p:sldId id="299" r:id="rId28"/>
    <p:sldId id="284" r:id="rId29"/>
    <p:sldId id="300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6" d="100"/>
          <a:sy n="76" d="100"/>
        </p:scale>
        <p:origin x="-1206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CC24AB-449D-402C-A9D8-4DB6D8F6E96D}" type="doc">
      <dgm:prSet loTypeId="urn:microsoft.com/office/officeart/2005/8/layout/pyramid1" loCatId="pyramid" qsTypeId="urn:microsoft.com/office/officeart/2005/8/quickstyle/simple1" qsCatId="simple" csTypeId="urn:microsoft.com/office/officeart/2005/8/colors/colorful1#4" csCatId="colorful" phldr="1"/>
      <dgm:spPr/>
    </dgm:pt>
    <dgm:pt modelId="{E669E009-4FE3-47D3-9DF4-DB3DEE0515A5}">
      <dgm:prSet phldrT="[Text]"/>
      <dgm:spPr/>
      <dgm:t>
        <a:bodyPr/>
        <a:lstStyle/>
        <a:p>
          <a:r>
            <a:rPr lang="en-US" b="1" dirty="0" smtClean="0"/>
            <a:t>Bank branches and Post Offices  2,5</a:t>
          </a:r>
          <a:r>
            <a:rPr lang="en-US" dirty="0" smtClean="0"/>
            <a:t>0,000 today</a:t>
          </a:r>
        </a:p>
      </dgm:t>
    </dgm:pt>
    <dgm:pt modelId="{9E168B95-1043-4860-9D80-0E54A0278737}" type="parTrans" cxnId="{C82C5DEA-F2D0-4286-889A-07320B7F3842}">
      <dgm:prSet/>
      <dgm:spPr/>
      <dgm:t>
        <a:bodyPr/>
        <a:lstStyle/>
        <a:p>
          <a:endParaRPr lang="en-US"/>
        </a:p>
      </dgm:t>
    </dgm:pt>
    <dgm:pt modelId="{876F3770-8D51-42FB-9939-8CF5EF75C687}" type="sibTrans" cxnId="{C82C5DEA-F2D0-4286-889A-07320B7F3842}">
      <dgm:prSet/>
      <dgm:spPr/>
      <dgm:t>
        <a:bodyPr/>
        <a:lstStyle/>
        <a:p>
          <a:endParaRPr lang="en-US"/>
        </a:p>
      </dgm:t>
    </dgm:pt>
    <dgm:pt modelId="{ADD47868-E680-4600-BC21-FDFC677FB5AE}">
      <dgm:prSet phldrT="[Text]"/>
      <dgm:spPr/>
      <dgm:t>
        <a:bodyPr/>
        <a:lstStyle/>
        <a:p>
          <a:r>
            <a:rPr lang="en-US" b="1" dirty="0" smtClean="0"/>
            <a:t>ATMs</a:t>
          </a:r>
        </a:p>
        <a:p>
          <a:r>
            <a:rPr lang="en-US" dirty="0" smtClean="0"/>
            <a:t>1,00,000 today</a:t>
          </a:r>
        </a:p>
      </dgm:t>
    </dgm:pt>
    <dgm:pt modelId="{531F43CC-AEFE-4677-BB9F-AECC5279C64F}" type="parTrans" cxnId="{6F16AF1D-21C2-43F4-815D-DF4E06C441AE}">
      <dgm:prSet/>
      <dgm:spPr/>
      <dgm:t>
        <a:bodyPr/>
        <a:lstStyle/>
        <a:p>
          <a:endParaRPr lang="en-US"/>
        </a:p>
      </dgm:t>
    </dgm:pt>
    <dgm:pt modelId="{2C9F5570-600E-4074-9FCC-C5E2450EEAFE}" type="sibTrans" cxnId="{6F16AF1D-21C2-43F4-815D-DF4E06C441AE}">
      <dgm:prSet/>
      <dgm:spPr/>
      <dgm:t>
        <a:bodyPr/>
        <a:lstStyle/>
        <a:p>
          <a:endParaRPr lang="en-US"/>
        </a:p>
      </dgm:t>
    </dgm:pt>
    <dgm:pt modelId="{43F13EDB-AFC4-4143-AE3E-A6C3C4A87A98}">
      <dgm:prSet phldrT="[Text]"/>
      <dgm:spPr/>
      <dgm:t>
        <a:bodyPr/>
        <a:lstStyle/>
        <a:p>
          <a:r>
            <a:rPr lang="en-US" b="1" dirty="0" smtClean="0"/>
            <a:t>POS terminals</a:t>
          </a:r>
        </a:p>
        <a:p>
          <a:r>
            <a:rPr lang="en-US" dirty="0" smtClean="0"/>
            <a:t>5,00,000 today</a:t>
          </a:r>
        </a:p>
      </dgm:t>
    </dgm:pt>
    <dgm:pt modelId="{1618029E-AABB-4B25-BD06-34F87B0AE132}" type="parTrans" cxnId="{0474F70C-3CFA-497E-97DF-81ECEB896D06}">
      <dgm:prSet/>
      <dgm:spPr/>
      <dgm:t>
        <a:bodyPr/>
        <a:lstStyle/>
        <a:p>
          <a:endParaRPr lang="en-US"/>
        </a:p>
      </dgm:t>
    </dgm:pt>
    <dgm:pt modelId="{83429A00-2190-43D4-A1D6-6D6200FD1BF5}" type="sibTrans" cxnId="{0474F70C-3CFA-497E-97DF-81ECEB896D06}">
      <dgm:prSet/>
      <dgm:spPr/>
      <dgm:t>
        <a:bodyPr/>
        <a:lstStyle/>
        <a:p>
          <a:endParaRPr lang="en-US"/>
        </a:p>
      </dgm:t>
    </dgm:pt>
    <dgm:pt modelId="{C8B9A337-2197-4929-A556-41B506490D75}">
      <dgm:prSet phldrT="[Text]"/>
      <dgm:spPr/>
      <dgm:t>
        <a:bodyPr/>
        <a:lstStyle/>
        <a:p>
          <a:r>
            <a:rPr lang="en-US" b="1" dirty="0" smtClean="0"/>
            <a:t>Aadhaar-enabled MicroATMs</a:t>
          </a:r>
        </a:p>
        <a:p>
          <a:r>
            <a:rPr lang="en-US" dirty="0" smtClean="0"/>
            <a:t>10,00,000 by 2014</a:t>
          </a:r>
          <a:endParaRPr lang="en-US" dirty="0"/>
        </a:p>
      </dgm:t>
    </dgm:pt>
    <dgm:pt modelId="{4E96B1A8-B753-4B44-858B-AC87977DC93C}" type="parTrans" cxnId="{AC91ADE7-F839-4FE7-8F83-4B154EC3C714}">
      <dgm:prSet/>
      <dgm:spPr/>
      <dgm:t>
        <a:bodyPr/>
        <a:lstStyle/>
        <a:p>
          <a:endParaRPr lang="en-US"/>
        </a:p>
      </dgm:t>
    </dgm:pt>
    <dgm:pt modelId="{949E332C-416A-4B27-AFD4-4978942BD791}" type="sibTrans" cxnId="{AC91ADE7-F839-4FE7-8F83-4B154EC3C714}">
      <dgm:prSet/>
      <dgm:spPr/>
      <dgm:t>
        <a:bodyPr/>
        <a:lstStyle/>
        <a:p>
          <a:endParaRPr lang="en-US"/>
        </a:p>
      </dgm:t>
    </dgm:pt>
    <dgm:pt modelId="{A97AFD52-4BF1-45EA-8082-9F59A0351CED}">
      <dgm:prSet phldrT="[Text]"/>
      <dgm:spPr/>
      <dgm:t>
        <a:bodyPr/>
        <a:lstStyle/>
        <a:p>
          <a:r>
            <a:rPr lang="en-US" b="1" dirty="0" smtClean="0"/>
            <a:t>Banking through Mobile phones, Internet</a:t>
          </a:r>
        </a:p>
        <a:p>
          <a:r>
            <a:rPr lang="en-US" dirty="0" smtClean="0"/>
            <a:t>Any where, any time access</a:t>
          </a:r>
        </a:p>
        <a:p>
          <a:r>
            <a:rPr lang="en-US" dirty="0" smtClean="0"/>
            <a:t>60,00,00,000 today </a:t>
          </a:r>
        </a:p>
      </dgm:t>
    </dgm:pt>
    <dgm:pt modelId="{463ECDF1-02AF-443A-B9C6-8F677F719959}" type="parTrans" cxnId="{8B5D5280-3819-46EF-91BA-33BA574943C5}">
      <dgm:prSet/>
      <dgm:spPr/>
      <dgm:t>
        <a:bodyPr/>
        <a:lstStyle/>
        <a:p>
          <a:endParaRPr lang="en-US"/>
        </a:p>
      </dgm:t>
    </dgm:pt>
    <dgm:pt modelId="{E4253914-5898-4245-A47C-2360360CDF22}" type="sibTrans" cxnId="{8B5D5280-3819-46EF-91BA-33BA574943C5}">
      <dgm:prSet/>
      <dgm:spPr/>
      <dgm:t>
        <a:bodyPr/>
        <a:lstStyle/>
        <a:p>
          <a:endParaRPr lang="en-US"/>
        </a:p>
      </dgm:t>
    </dgm:pt>
    <dgm:pt modelId="{19820C0C-E409-41B5-851C-4C7D0A6BAE28}" type="pres">
      <dgm:prSet presAssocID="{05CC24AB-449D-402C-A9D8-4DB6D8F6E96D}" presName="Name0" presStyleCnt="0">
        <dgm:presLayoutVars>
          <dgm:dir/>
          <dgm:animLvl val="lvl"/>
          <dgm:resizeHandles val="exact"/>
        </dgm:presLayoutVars>
      </dgm:prSet>
      <dgm:spPr/>
    </dgm:pt>
    <dgm:pt modelId="{A4706FF7-867C-434F-97AA-ACF67979917B}" type="pres">
      <dgm:prSet presAssocID="{E669E009-4FE3-47D3-9DF4-DB3DEE0515A5}" presName="Name8" presStyleCnt="0"/>
      <dgm:spPr/>
    </dgm:pt>
    <dgm:pt modelId="{E0DB4181-45DF-418B-A0E9-F1F2ADC155D9}" type="pres">
      <dgm:prSet presAssocID="{E669E009-4FE3-47D3-9DF4-DB3DEE0515A5}" presName="level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1ED9C0-4736-48A2-8DAC-56DA20AC8FE3}" type="pres">
      <dgm:prSet presAssocID="{E669E009-4FE3-47D3-9DF4-DB3DEE0515A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66E141-E0D9-421D-B389-8751D7B4F485}" type="pres">
      <dgm:prSet presAssocID="{ADD47868-E680-4600-BC21-FDFC677FB5AE}" presName="Name8" presStyleCnt="0"/>
      <dgm:spPr/>
    </dgm:pt>
    <dgm:pt modelId="{843F33D9-0D1A-40C6-8A5D-174377B1B68F}" type="pres">
      <dgm:prSet presAssocID="{ADD47868-E680-4600-BC21-FDFC677FB5AE}" presName="level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39A917-0EC9-40A3-A77C-A0A93718EA48}" type="pres">
      <dgm:prSet presAssocID="{ADD47868-E680-4600-BC21-FDFC677FB5A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B377E9-D434-4FE1-A5D2-E3B77375C348}" type="pres">
      <dgm:prSet presAssocID="{43F13EDB-AFC4-4143-AE3E-A6C3C4A87A98}" presName="Name8" presStyleCnt="0"/>
      <dgm:spPr/>
    </dgm:pt>
    <dgm:pt modelId="{0BEBBB07-4C63-4B72-962A-422E8159F466}" type="pres">
      <dgm:prSet presAssocID="{43F13EDB-AFC4-4143-AE3E-A6C3C4A87A98}" presName="level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2A83BB-A9F7-448B-9E39-23A76A6337F5}" type="pres">
      <dgm:prSet presAssocID="{43F13EDB-AFC4-4143-AE3E-A6C3C4A87A9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DDF170-7869-4321-A4E8-ED0416B32E0B}" type="pres">
      <dgm:prSet presAssocID="{C8B9A337-2197-4929-A556-41B506490D75}" presName="Name8" presStyleCnt="0"/>
      <dgm:spPr/>
    </dgm:pt>
    <dgm:pt modelId="{9227FB16-34D5-4116-92AE-24113E2D1A06}" type="pres">
      <dgm:prSet presAssocID="{C8B9A337-2197-4929-A556-41B506490D75}" presName="level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11A991-A347-47B2-88A3-90B8C75F20CB}" type="pres">
      <dgm:prSet presAssocID="{C8B9A337-2197-4929-A556-41B506490D7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EDB278-7A8D-4E5F-AD1C-0AEA86ACCF61}" type="pres">
      <dgm:prSet presAssocID="{A97AFD52-4BF1-45EA-8082-9F59A0351CED}" presName="Name8" presStyleCnt="0"/>
      <dgm:spPr/>
    </dgm:pt>
    <dgm:pt modelId="{F4E7DE37-C82E-4C0B-ADFD-F4B52312CD2E}" type="pres">
      <dgm:prSet presAssocID="{A97AFD52-4BF1-45EA-8082-9F59A0351CED}" presName="level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28ACE7-3D54-4969-818F-F1E271745154}" type="pres">
      <dgm:prSet presAssocID="{A97AFD52-4BF1-45EA-8082-9F59A0351CE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82C5DEA-F2D0-4286-889A-07320B7F3842}" srcId="{05CC24AB-449D-402C-A9D8-4DB6D8F6E96D}" destId="{E669E009-4FE3-47D3-9DF4-DB3DEE0515A5}" srcOrd="0" destOrd="0" parTransId="{9E168B95-1043-4860-9D80-0E54A0278737}" sibTransId="{876F3770-8D51-42FB-9939-8CF5EF75C687}"/>
    <dgm:cxn modelId="{DB490D45-7393-DC46-9CB3-C6CCE319CDD0}" type="presOf" srcId="{E669E009-4FE3-47D3-9DF4-DB3DEE0515A5}" destId="{4A1ED9C0-4736-48A2-8DAC-56DA20AC8FE3}" srcOrd="1" destOrd="0" presId="urn:microsoft.com/office/officeart/2005/8/layout/pyramid1"/>
    <dgm:cxn modelId="{089E3EF6-E037-7342-A335-11404EA36337}" type="presOf" srcId="{A97AFD52-4BF1-45EA-8082-9F59A0351CED}" destId="{3628ACE7-3D54-4969-818F-F1E271745154}" srcOrd="1" destOrd="0" presId="urn:microsoft.com/office/officeart/2005/8/layout/pyramid1"/>
    <dgm:cxn modelId="{B48FB625-15E1-C64D-8611-7C4A609C027B}" type="presOf" srcId="{ADD47868-E680-4600-BC21-FDFC677FB5AE}" destId="{843F33D9-0D1A-40C6-8A5D-174377B1B68F}" srcOrd="0" destOrd="0" presId="urn:microsoft.com/office/officeart/2005/8/layout/pyramid1"/>
    <dgm:cxn modelId="{31674532-8BFC-2849-A294-665BD1B05040}" type="presOf" srcId="{E669E009-4FE3-47D3-9DF4-DB3DEE0515A5}" destId="{E0DB4181-45DF-418B-A0E9-F1F2ADC155D9}" srcOrd="0" destOrd="0" presId="urn:microsoft.com/office/officeart/2005/8/layout/pyramid1"/>
    <dgm:cxn modelId="{12284206-8D07-974D-BB92-23BF255EBD51}" type="presOf" srcId="{C8B9A337-2197-4929-A556-41B506490D75}" destId="{9227FB16-34D5-4116-92AE-24113E2D1A06}" srcOrd="0" destOrd="0" presId="urn:microsoft.com/office/officeart/2005/8/layout/pyramid1"/>
    <dgm:cxn modelId="{01B38DC4-396E-F14D-96C3-12D47A359A0C}" type="presOf" srcId="{43F13EDB-AFC4-4143-AE3E-A6C3C4A87A98}" destId="{732A83BB-A9F7-448B-9E39-23A76A6337F5}" srcOrd="1" destOrd="0" presId="urn:microsoft.com/office/officeart/2005/8/layout/pyramid1"/>
    <dgm:cxn modelId="{99B2D2B8-8565-0D43-AAFD-60E2E831974F}" type="presOf" srcId="{A97AFD52-4BF1-45EA-8082-9F59A0351CED}" destId="{F4E7DE37-C82E-4C0B-ADFD-F4B52312CD2E}" srcOrd="0" destOrd="0" presId="urn:microsoft.com/office/officeart/2005/8/layout/pyramid1"/>
    <dgm:cxn modelId="{AC91ADE7-F839-4FE7-8F83-4B154EC3C714}" srcId="{05CC24AB-449D-402C-A9D8-4DB6D8F6E96D}" destId="{C8B9A337-2197-4929-A556-41B506490D75}" srcOrd="3" destOrd="0" parTransId="{4E96B1A8-B753-4B44-858B-AC87977DC93C}" sibTransId="{949E332C-416A-4B27-AFD4-4978942BD791}"/>
    <dgm:cxn modelId="{0474F70C-3CFA-497E-97DF-81ECEB896D06}" srcId="{05CC24AB-449D-402C-A9D8-4DB6D8F6E96D}" destId="{43F13EDB-AFC4-4143-AE3E-A6C3C4A87A98}" srcOrd="2" destOrd="0" parTransId="{1618029E-AABB-4B25-BD06-34F87B0AE132}" sibTransId="{83429A00-2190-43D4-A1D6-6D6200FD1BF5}"/>
    <dgm:cxn modelId="{207BD461-2B1D-C74D-B2C4-09677827FD70}" type="presOf" srcId="{ADD47868-E680-4600-BC21-FDFC677FB5AE}" destId="{5039A917-0EC9-40A3-A77C-A0A93718EA48}" srcOrd="1" destOrd="0" presId="urn:microsoft.com/office/officeart/2005/8/layout/pyramid1"/>
    <dgm:cxn modelId="{6F16AF1D-21C2-43F4-815D-DF4E06C441AE}" srcId="{05CC24AB-449D-402C-A9D8-4DB6D8F6E96D}" destId="{ADD47868-E680-4600-BC21-FDFC677FB5AE}" srcOrd="1" destOrd="0" parTransId="{531F43CC-AEFE-4677-BB9F-AECC5279C64F}" sibTransId="{2C9F5570-600E-4074-9FCC-C5E2450EEAFE}"/>
    <dgm:cxn modelId="{75A3678F-93A5-1C4E-8A17-A4A3EEBD7ABD}" type="presOf" srcId="{05CC24AB-449D-402C-A9D8-4DB6D8F6E96D}" destId="{19820C0C-E409-41B5-851C-4C7D0A6BAE28}" srcOrd="0" destOrd="0" presId="urn:microsoft.com/office/officeart/2005/8/layout/pyramid1"/>
    <dgm:cxn modelId="{8B5D5280-3819-46EF-91BA-33BA574943C5}" srcId="{05CC24AB-449D-402C-A9D8-4DB6D8F6E96D}" destId="{A97AFD52-4BF1-45EA-8082-9F59A0351CED}" srcOrd="4" destOrd="0" parTransId="{463ECDF1-02AF-443A-B9C6-8F677F719959}" sibTransId="{E4253914-5898-4245-A47C-2360360CDF22}"/>
    <dgm:cxn modelId="{22D9C25C-D33B-9B44-BFD0-B2BDB8530B13}" type="presOf" srcId="{43F13EDB-AFC4-4143-AE3E-A6C3C4A87A98}" destId="{0BEBBB07-4C63-4B72-962A-422E8159F466}" srcOrd="0" destOrd="0" presId="urn:microsoft.com/office/officeart/2005/8/layout/pyramid1"/>
    <dgm:cxn modelId="{029BD320-9509-5F44-941D-BD27BFEFA1ED}" type="presOf" srcId="{C8B9A337-2197-4929-A556-41B506490D75}" destId="{3311A991-A347-47B2-88A3-90B8C75F20CB}" srcOrd="1" destOrd="0" presId="urn:microsoft.com/office/officeart/2005/8/layout/pyramid1"/>
    <dgm:cxn modelId="{EC32CD29-8DA1-EE42-B7AD-55A55D3187B2}" type="presParOf" srcId="{19820C0C-E409-41B5-851C-4C7D0A6BAE28}" destId="{A4706FF7-867C-434F-97AA-ACF67979917B}" srcOrd="0" destOrd="0" presId="urn:microsoft.com/office/officeart/2005/8/layout/pyramid1"/>
    <dgm:cxn modelId="{4CAB9C18-14AC-9145-B8CA-8A16289473B5}" type="presParOf" srcId="{A4706FF7-867C-434F-97AA-ACF67979917B}" destId="{E0DB4181-45DF-418B-A0E9-F1F2ADC155D9}" srcOrd="0" destOrd="0" presId="urn:microsoft.com/office/officeart/2005/8/layout/pyramid1"/>
    <dgm:cxn modelId="{712FBB7C-E7A4-854E-9A23-8C265541D64B}" type="presParOf" srcId="{A4706FF7-867C-434F-97AA-ACF67979917B}" destId="{4A1ED9C0-4736-48A2-8DAC-56DA20AC8FE3}" srcOrd="1" destOrd="0" presId="urn:microsoft.com/office/officeart/2005/8/layout/pyramid1"/>
    <dgm:cxn modelId="{F598A626-01DF-1C4A-9776-7878A074E93F}" type="presParOf" srcId="{19820C0C-E409-41B5-851C-4C7D0A6BAE28}" destId="{5066E141-E0D9-421D-B389-8751D7B4F485}" srcOrd="1" destOrd="0" presId="urn:microsoft.com/office/officeart/2005/8/layout/pyramid1"/>
    <dgm:cxn modelId="{F194CFC8-8199-F149-845C-319F5517CBE9}" type="presParOf" srcId="{5066E141-E0D9-421D-B389-8751D7B4F485}" destId="{843F33D9-0D1A-40C6-8A5D-174377B1B68F}" srcOrd="0" destOrd="0" presId="urn:microsoft.com/office/officeart/2005/8/layout/pyramid1"/>
    <dgm:cxn modelId="{FDAA7322-0DDF-EB4F-B382-0F78841B9751}" type="presParOf" srcId="{5066E141-E0D9-421D-B389-8751D7B4F485}" destId="{5039A917-0EC9-40A3-A77C-A0A93718EA48}" srcOrd="1" destOrd="0" presId="urn:microsoft.com/office/officeart/2005/8/layout/pyramid1"/>
    <dgm:cxn modelId="{ED64E8BB-CA97-9E4E-B9F0-34B5E72FD192}" type="presParOf" srcId="{19820C0C-E409-41B5-851C-4C7D0A6BAE28}" destId="{55B377E9-D434-4FE1-A5D2-E3B77375C348}" srcOrd="2" destOrd="0" presId="urn:microsoft.com/office/officeart/2005/8/layout/pyramid1"/>
    <dgm:cxn modelId="{35D138AB-68A9-CB49-B725-515B7F31105E}" type="presParOf" srcId="{55B377E9-D434-4FE1-A5D2-E3B77375C348}" destId="{0BEBBB07-4C63-4B72-962A-422E8159F466}" srcOrd="0" destOrd="0" presId="urn:microsoft.com/office/officeart/2005/8/layout/pyramid1"/>
    <dgm:cxn modelId="{EE09C89D-A258-DA49-8B2A-213D74031CA9}" type="presParOf" srcId="{55B377E9-D434-4FE1-A5D2-E3B77375C348}" destId="{732A83BB-A9F7-448B-9E39-23A76A6337F5}" srcOrd="1" destOrd="0" presId="urn:microsoft.com/office/officeart/2005/8/layout/pyramid1"/>
    <dgm:cxn modelId="{028CD92A-5C9C-804D-862B-7314499CE837}" type="presParOf" srcId="{19820C0C-E409-41B5-851C-4C7D0A6BAE28}" destId="{6FDDF170-7869-4321-A4E8-ED0416B32E0B}" srcOrd="3" destOrd="0" presId="urn:microsoft.com/office/officeart/2005/8/layout/pyramid1"/>
    <dgm:cxn modelId="{4058CB3C-CBBB-5A41-BBD4-6B132FFD18B8}" type="presParOf" srcId="{6FDDF170-7869-4321-A4E8-ED0416B32E0B}" destId="{9227FB16-34D5-4116-92AE-24113E2D1A06}" srcOrd="0" destOrd="0" presId="urn:microsoft.com/office/officeart/2005/8/layout/pyramid1"/>
    <dgm:cxn modelId="{16A7D249-B06F-8744-8A65-6115612D67EF}" type="presParOf" srcId="{6FDDF170-7869-4321-A4E8-ED0416B32E0B}" destId="{3311A991-A347-47B2-88A3-90B8C75F20CB}" srcOrd="1" destOrd="0" presId="urn:microsoft.com/office/officeart/2005/8/layout/pyramid1"/>
    <dgm:cxn modelId="{393A9A61-7522-0141-A571-14BC141801B7}" type="presParOf" srcId="{19820C0C-E409-41B5-851C-4C7D0A6BAE28}" destId="{1BEDB278-7A8D-4E5F-AD1C-0AEA86ACCF61}" srcOrd="4" destOrd="0" presId="urn:microsoft.com/office/officeart/2005/8/layout/pyramid1"/>
    <dgm:cxn modelId="{7F1AD405-5631-CE4A-B6DE-7C35E3526AAD}" type="presParOf" srcId="{1BEDB278-7A8D-4E5F-AD1C-0AEA86ACCF61}" destId="{F4E7DE37-C82E-4C0B-ADFD-F4B52312CD2E}" srcOrd="0" destOrd="0" presId="urn:microsoft.com/office/officeart/2005/8/layout/pyramid1"/>
    <dgm:cxn modelId="{A15020F9-6595-9443-BC70-F22A4AD83FF7}" type="presParOf" srcId="{1BEDB278-7A8D-4E5F-AD1C-0AEA86ACCF61}" destId="{3628ACE7-3D54-4969-818F-F1E271745154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2B66FBE-12E6-DE48-A44D-0EDFC093EF6A}" type="doc">
      <dgm:prSet loTypeId="urn:microsoft.com/office/officeart/2005/8/layout/chevron2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E4C609F-E0CE-6C4F-A07D-558A9542B2D8}">
      <dgm:prSet phldrT="[Text]"/>
      <dgm:spPr/>
      <dgm:t>
        <a:bodyPr/>
        <a:lstStyle/>
        <a:p>
          <a:r>
            <a:rPr lang="en-US" dirty="0" smtClean="0"/>
            <a:t>Identity</a:t>
          </a:r>
          <a:endParaRPr lang="en-US" dirty="0"/>
        </a:p>
      </dgm:t>
    </dgm:pt>
    <dgm:pt modelId="{768AD544-18D5-B841-95F8-A1D3C03C4E9A}" type="parTrans" cxnId="{E2AB5911-0BF2-B040-8C55-50F9A1A078E1}">
      <dgm:prSet/>
      <dgm:spPr/>
      <dgm:t>
        <a:bodyPr/>
        <a:lstStyle/>
        <a:p>
          <a:endParaRPr lang="en-US"/>
        </a:p>
      </dgm:t>
    </dgm:pt>
    <dgm:pt modelId="{232381B2-D134-0045-B9E5-75FF4D720255}" type="sibTrans" cxnId="{E2AB5911-0BF2-B040-8C55-50F9A1A078E1}">
      <dgm:prSet/>
      <dgm:spPr/>
      <dgm:t>
        <a:bodyPr/>
        <a:lstStyle/>
        <a:p>
          <a:endParaRPr lang="en-US"/>
        </a:p>
      </dgm:t>
    </dgm:pt>
    <dgm:pt modelId="{C10D27B8-2DA1-AC45-9F92-AD0226556820}">
      <dgm:prSet phldrT="[Text]"/>
      <dgm:spPr/>
      <dgm:t>
        <a:bodyPr/>
        <a:lstStyle/>
        <a:p>
          <a:r>
            <a:rPr lang="en-US" dirty="0" smtClean="0">
              <a:latin typeface="Candara" pitchFamily="34" charset="0"/>
            </a:rPr>
            <a:t>Unique identity to every resident of India which is nationally valid – especially useful for those who have no identity</a:t>
          </a:r>
          <a:endParaRPr lang="en-US" dirty="0"/>
        </a:p>
      </dgm:t>
    </dgm:pt>
    <dgm:pt modelId="{7A374339-B82F-BA4A-8AF6-E2AA5910FFED}" type="parTrans" cxnId="{55869A1A-128C-ED43-AD11-A1A1048C3871}">
      <dgm:prSet/>
      <dgm:spPr/>
      <dgm:t>
        <a:bodyPr/>
        <a:lstStyle/>
        <a:p>
          <a:endParaRPr lang="en-US"/>
        </a:p>
      </dgm:t>
    </dgm:pt>
    <dgm:pt modelId="{9EE7E202-4EE6-DC41-B3A4-B77F2EF71356}" type="sibTrans" cxnId="{55869A1A-128C-ED43-AD11-A1A1048C3871}">
      <dgm:prSet/>
      <dgm:spPr/>
      <dgm:t>
        <a:bodyPr/>
        <a:lstStyle/>
        <a:p>
          <a:endParaRPr lang="en-US"/>
        </a:p>
      </dgm:t>
    </dgm:pt>
    <dgm:pt modelId="{582E36ED-08E6-CC4C-A86A-02D7D8BF9F0F}">
      <dgm:prSet phldrT="[Text]"/>
      <dgm:spPr/>
      <dgm:t>
        <a:bodyPr/>
        <a:lstStyle/>
        <a:p>
          <a:r>
            <a:rPr lang="en-US" dirty="0" smtClean="0"/>
            <a:t>Mobility</a:t>
          </a:r>
          <a:endParaRPr lang="en-US" dirty="0"/>
        </a:p>
      </dgm:t>
    </dgm:pt>
    <dgm:pt modelId="{10CFE942-4ED4-8E4B-8EC9-C51906B8EE29}" type="parTrans" cxnId="{1E080362-7BF1-9743-86EF-C0C27C068BDB}">
      <dgm:prSet/>
      <dgm:spPr/>
      <dgm:t>
        <a:bodyPr/>
        <a:lstStyle/>
        <a:p>
          <a:endParaRPr lang="en-US"/>
        </a:p>
      </dgm:t>
    </dgm:pt>
    <dgm:pt modelId="{E9F5855C-D1C8-3B46-B203-E537D6253713}" type="sibTrans" cxnId="{1E080362-7BF1-9743-86EF-C0C27C068BDB}">
      <dgm:prSet/>
      <dgm:spPr/>
      <dgm:t>
        <a:bodyPr/>
        <a:lstStyle/>
        <a:p>
          <a:endParaRPr lang="en-US"/>
        </a:p>
      </dgm:t>
    </dgm:pt>
    <dgm:pt modelId="{A52099B2-6215-A948-8D94-468DC855DD91}">
      <dgm:prSet phldrT="[Text]"/>
      <dgm:spPr/>
      <dgm:t>
        <a:bodyPr/>
        <a:lstStyle/>
        <a:p>
          <a:r>
            <a:rPr lang="en-US" dirty="0" err="1" smtClean="0">
              <a:latin typeface="Candara" pitchFamily="34" charset="0"/>
            </a:rPr>
            <a:t>Aadhaar</a:t>
          </a:r>
          <a:r>
            <a:rPr lang="en-US" dirty="0" smtClean="0">
              <a:latin typeface="Candara" pitchFamily="34" charset="0"/>
            </a:rPr>
            <a:t> recognizes that the Indian resident is mobile and migrant. </a:t>
          </a:r>
          <a:r>
            <a:rPr lang="en-US" dirty="0" err="1" smtClean="0">
              <a:latin typeface="Candara" pitchFamily="34" charset="0"/>
            </a:rPr>
            <a:t>Aadhaar</a:t>
          </a:r>
          <a:r>
            <a:rPr lang="en-US" dirty="0" smtClean="0">
              <a:latin typeface="Candara" pitchFamily="34" charset="0"/>
            </a:rPr>
            <a:t> enrollment because of its unique de-duplication capability can be done anytime anywhere. </a:t>
          </a:r>
          <a:endParaRPr lang="en-US" dirty="0"/>
        </a:p>
      </dgm:t>
    </dgm:pt>
    <dgm:pt modelId="{28C56433-D784-FF4D-B623-C13A4A002D81}" type="parTrans" cxnId="{AE9A0054-612F-3946-AECB-99DD37345E7E}">
      <dgm:prSet/>
      <dgm:spPr/>
      <dgm:t>
        <a:bodyPr/>
        <a:lstStyle/>
        <a:p>
          <a:endParaRPr lang="en-US"/>
        </a:p>
      </dgm:t>
    </dgm:pt>
    <dgm:pt modelId="{FF6313ED-FA55-4E42-948D-5CA57A075D8E}" type="sibTrans" cxnId="{AE9A0054-612F-3946-AECB-99DD37345E7E}">
      <dgm:prSet/>
      <dgm:spPr/>
      <dgm:t>
        <a:bodyPr/>
        <a:lstStyle/>
        <a:p>
          <a:endParaRPr lang="en-US"/>
        </a:p>
      </dgm:t>
    </dgm:pt>
    <dgm:pt modelId="{3B24F8DC-0B3F-2041-8416-43535AC595F6}">
      <dgm:prSet phldrT="[Text]"/>
      <dgm:spPr/>
      <dgm:t>
        <a:bodyPr/>
        <a:lstStyle/>
        <a:p>
          <a:r>
            <a:rPr lang="en-US" dirty="0" err="1" smtClean="0">
              <a:latin typeface="Candara" pitchFamily="34" charset="0"/>
            </a:rPr>
            <a:t>Aadhaar</a:t>
          </a:r>
          <a:r>
            <a:rPr lang="en-US" dirty="0" smtClean="0">
              <a:latin typeface="Candara" pitchFamily="34" charset="0"/>
            </a:rPr>
            <a:t> authentication because of its on-line nature can also be verified anytime, anywhere. </a:t>
          </a:r>
          <a:endParaRPr lang="en-US" dirty="0"/>
        </a:p>
      </dgm:t>
    </dgm:pt>
    <dgm:pt modelId="{4303B348-6427-CD46-B489-5DAC3E4ABDC6}" type="parTrans" cxnId="{026D4FE4-7618-0247-830F-92F0FA702E3F}">
      <dgm:prSet/>
      <dgm:spPr/>
      <dgm:t>
        <a:bodyPr/>
        <a:lstStyle/>
        <a:p>
          <a:endParaRPr lang="en-US"/>
        </a:p>
      </dgm:t>
    </dgm:pt>
    <dgm:pt modelId="{740ECEE2-6CC3-0D45-9386-1246E65D9944}" type="sibTrans" cxnId="{026D4FE4-7618-0247-830F-92F0FA702E3F}">
      <dgm:prSet/>
      <dgm:spPr/>
      <dgm:t>
        <a:bodyPr/>
        <a:lstStyle/>
        <a:p>
          <a:endParaRPr lang="en-US"/>
        </a:p>
      </dgm:t>
    </dgm:pt>
    <dgm:pt modelId="{31E16FDF-869F-E140-9826-2EC7F230B7AF}">
      <dgm:prSet phldrT="[Text]"/>
      <dgm:spPr/>
      <dgm:t>
        <a:bodyPr/>
        <a:lstStyle/>
        <a:p>
          <a:r>
            <a:rPr lang="en-US" dirty="0" smtClean="0">
              <a:latin typeface="Candara" pitchFamily="34" charset="0"/>
            </a:rPr>
            <a:t>Gateway to Services</a:t>
          </a:r>
          <a:endParaRPr lang="en-US" dirty="0"/>
        </a:p>
      </dgm:t>
    </dgm:pt>
    <dgm:pt modelId="{B1A9F3B4-6CB9-CE4E-A433-606170E085D8}" type="parTrans" cxnId="{37623228-41EA-D542-9127-2B843D515E95}">
      <dgm:prSet/>
      <dgm:spPr/>
      <dgm:t>
        <a:bodyPr/>
        <a:lstStyle/>
        <a:p>
          <a:endParaRPr lang="en-US"/>
        </a:p>
      </dgm:t>
    </dgm:pt>
    <dgm:pt modelId="{6888C63A-BDEF-9A44-BAE0-F53C831B24CD}" type="sibTrans" cxnId="{37623228-41EA-D542-9127-2B843D515E95}">
      <dgm:prSet/>
      <dgm:spPr/>
      <dgm:t>
        <a:bodyPr/>
        <a:lstStyle/>
        <a:p>
          <a:endParaRPr lang="en-US"/>
        </a:p>
      </dgm:t>
    </dgm:pt>
    <dgm:pt modelId="{66A7F768-DA78-8D40-BF57-A17257F787F4}">
      <dgm:prSet phldrT="[Text]"/>
      <dgm:spPr/>
      <dgm:t>
        <a:bodyPr/>
        <a:lstStyle/>
        <a:p>
          <a:r>
            <a:rPr lang="en-US" dirty="0" smtClean="0">
              <a:latin typeface="Candara" pitchFamily="34" charset="0"/>
            </a:rPr>
            <a:t>As </a:t>
          </a:r>
          <a:r>
            <a:rPr lang="en-US" dirty="0" err="1" smtClean="0">
              <a:latin typeface="Candara" pitchFamily="34" charset="0"/>
            </a:rPr>
            <a:t>Aadhaar</a:t>
          </a:r>
          <a:r>
            <a:rPr lang="en-US" dirty="0" smtClean="0">
              <a:latin typeface="Candara" pitchFamily="34" charset="0"/>
            </a:rPr>
            <a:t> becomes a KYC (or POI and POA) for a whole range of products and services (bank accounts, mobile connections, LPG connections, state Govt. services, insurance, </a:t>
          </a:r>
          <a:r>
            <a:rPr lang="en-US" dirty="0" err="1" smtClean="0">
              <a:latin typeface="Candara" pitchFamily="34" charset="0"/>
            </a:rPr>
            <a:t>etc</a:t>
          </a:r>
          <a:r>
            <a:rPr lang="en-US" dirty="0" smtClean="0">
              <a:latin typeface="Candara" pitchFamily="34" charset="0"/>
            </a:rPr>
            <a:t>), just possession of an </a:t>
          </a:r>
          <a:r>
            <a:rPr lang="en-US" dirty="0" err="1" smtClean="0">
              <a:latin typeface="Candara" pitchFamily="34" charset="0"/>
            </a:rPr>
            <a:t>Aadhaar</a:t>
          </a:r>
          <a:r>
            <a:rPr lang="en-US" dirty="0" smtClean="0">
              <a:latin typeface="Candara" pitchFamily="34" charset="0"/>
            </a:rPr>
            <a:t> number opens more and more doors.</a:t>
          </a:r>
          <a:endParaRPr lang="en-US" dirty="0"/>
        </a:p>
      </dgm:t>
    </dgm:pt>
    <dgm:pt modelId="{D79F4352-BF2B-8943-B482-962AE874F175}" type="parTrans" cxnId="{9D87DD9F-887E-9642-84EB-93B776E4E8F8}">
      <dgm:prSet/>
      <dgm:spPr/>
      <dgm:t>
        <a:bodyPr/>
        <a:lstStyle/>
        <a:p>
          <a:endParaRPr lang="en-US"/>
        </a:p>
      </dgm:t>
    </dgm:pt>
    <dgm:pt modelId="{FE4FE2F3-BE59-9045-9F9B-9B96271DDCB4}" type="sibTrans" cxnId="{9D87DD9F-887E-9642-84EB-93B776E4E8F8}">
      <dgm:prSet/>
      <dgm:spPr/>
      <dgm:t>
        <a:bodyPr/>
        <a:lstStyle/>
        <a:p>
          <a:endParaRPr lang="en-US"/>
        </a:p>
      </dgm:t>
    </dgm:pt>
    <dgm:pt modelId="{B8372C6A-1E4D-A64A-B0E7-DB6F7E959FB3}" type="pres">
      <dgm:prSet presAssocID="{12B66FBE-12E6-DE48-A44D-0EDFC093EF6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F086CEB-83B2-974D-8AF0-8B681D5463BD}" type="pres">
      <dgm:prSet presAssocID="{8E4C609F-E0CE-6C4F-A07D-558A9542B2D8}" presName="composite" presStyleCnt="0"/>
      <dgm:spPr/>
    </dgm:pt>
    <dgm:pt modelId="{92A0C9D6-7FA2-6B4D-BBFB-D3BB069C52C4}" type="pres">
      <dgm:prSet presAssocID="{8E4C609F-E0CE-6C4F-A07D-558A9542B2D8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D0AFC1-2BD8-5046-A4EC-D07B9CA19D07}" type="pres">
      <dgm:prSet presAssocID="{8E4C609F-E0CE-6C4F-A07D-558A9542B2D8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551D5A-46D0-004F-B193-4225AAB5DE76}" type="pres">
      <dgm:prSet presAssocID="{232381B2-D134-0045-B9E5-75FF4D720255}" presName="sp" presStyleCnt="0"/>
      <dgm:spPr/>
    </dgm:pt>
    <dgm:pt modelId="{BA9D7B97-3011-8042-A62B-E3D13967625B}" type="pres">
      <dgm:prSet presAssocID="{582E36ED-08E6-CC4C-A86A-02D7D8BF9F0F}" presName="composite" presStyleCnt="0"/>
      <dgm:spPr/>
    </dgm:pt>
    <dgm:pt modelId="{AF5FB98B-BB2C-C24D-B65D-93902F2A20AF}" type="pres">
      <dgm:prSet presAssocID="{582E36ED-08E6-CC4C-A86A-02D7D8BF9F0F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A3B37F-8B0C-AE47-8F8A-E60938859FDC}" type="pres">
      <dgm:prSet presAssocID="{582E36ED-08E6-CC4C-A86A-02D7D8BF9F0F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284C79-B550-4B46-AB73-10608B302E83}" type="pres">
      <dgm:prSet presAssocID="{E9F5855C-D1C8-3B46-B203-E537D6253713}" presName="sp" presStyleCnt="0"/>
      <dgm:spPr/>
    </dgm:pt>
    <dgm:pt modelId="{B3985775-E7ED-3944-A67F-E8384D99C9EA}" type="pres">
      <dgm:prSet presAssocID="{31E16FDF-869F-E140-9826-2EC7F230B7AF}" presName="composite" presStyleCnt="0"/>
      <dgm:spPr/>
    </dgm:pt>
    <dgm:pt modelId="{6DE4D86E-CB93-BF48-B416-FB4F00B18D28}" type="pres">
      <dgm:prSet presAssocID="{31E16FDF-869F-E140-9826-2EC7F230B7AF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7C0D66-500F-E742-915C-20E099C5F492}" type="pres">
      <dgm:prSet presAssocID="{31E16FDF-869F-E140-9826-2EC7F230B7AF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5869A1A-128C-ED43-AD11-A1A1048C3871}" srcId="{8E4C609F-E0CE-6C4F-A07D-558A9542B2D8}" destId="{C10D27B8-2DA1-AC45-9F92-AD0226556820}" srcOrd="0" destOrd="0" parTransId="{7A374339-B82F-BA4A-8AF6-E2AA5910FFED}" sibTransId="{9EE7E202-4EE6-DC41-B3A4-B77F2EF71356}"/>
    <dgm:cxn modelId="{E2AB5911-0BF2-B040-8C55-50F9A1A078E1}" srcId="{12B66FBE-12E6-DE48-A44D-0EDFC093EF6A}" destId="{8E4C609F-E0CE-6C4F-A07D-558A9542B2D8}" srcOrd="0" destOrd="0" parTransId="{768AD544-18D5-B841-95F8-A1D3C03C4E9A}" sibTransId="{232381B2-D134-0045-B9E5-75FF4D720255}"/>
    <dgm:cxn modelId="{5E200B07-6C72-214E-890D-0806F8F0D13F}" type="presOf" srcId="{31E16FDF-869F-E140-9826-2EC7F230B7AF}" destId="{6DE4D86E-CB93-BF48-B416-FB4F00B18D28}" srcOrd="0" destOrd="0" presId="urn:microsoft.com/office/officeart/2005/8/layout/chevron2"/>
    <dgm:cxn modelId="{CF401144-0AB6-9848-A3D1-2E6D7270D61D}" type="presOf" srcId="{66A7F768-DA78-8D40-BF57-A17257F787F4}" destId="{1B7C0D66-500F-E742-915C-20E099C5F492}" srcOrd="0" destOrd="0" presId="urn:microsoft.com/office/officeart/2005/8/layout/chevron2"/>
    <dgm:cxn modelId="{98186581-5834-D448-93E8-9377D7237B76}" type="presOf" srcId="{8E4C609F-E0CE-6C4F-A07D-558A9542B2D8}" destId="{92A0C9D6-7FA2-6B4D-BBFB-D3BB069C52C4}" srcOrd="0" destOrd="0" presId="urn:microsoft.com/office/officeart/2005/8/layout/chevron2"/>
    <dgm:cxn modelId="{1E080362-7BF1-9743-86EF-C0C27C068BDB}" srcId="{12B66FBE-12E6-DE48-A44D-0EDFC093EF6A}" destId="{582E36ED-08E6-CC4C-A86A-02D7D8BF9F0F}" srcOrd="1" destOrd="0" parTransId="{10CFE942-4ED4-8E4B-8EC9-C51906B8EE29}" sibTransId="{E9F5855C-D1C8-3B46-B203-E537D6253713}"/>
    <dgm:cxn modelId="{026D4FE4-7618-0247-830F-92F0FA702E3F}" srcId="{582E36ED-08E6-CC4C-A86A-02D7D8BF9F0F}" destId="{3B24F8DC-0B3F-2041-8416-43535AC595F6}" srcOrd="1" destOrd="0" parTransId="{4303B348-6427-CD46-B489-5DAC3E4ABDC6}" sibTransId="{740ECEE2-6CC3-0D45-9386-1246E65D9944}"/>
    <dgm:cxn modelId="{37623228-41EA-D542-9127-2B843D515E95}" srcId="{12B66FBE-12E6-DE48-A44D-0EDFC093EF6A}" destId="{31E16FDF-869F-E140-9826-2EC7F230B7AF}" srcOrd="2" destOrd="0" parTransId="{B1A9F3B4-6CB9-CE4E-A433-606170E085D8}" sibTransId="{6888C63A-BDEF-9A44-BAE0-F53C831B24CD}"/>
    <dgm:cxn modelId="{CB899DD0-DD05-F74B-8D18-D44ED2ADCD3F}" type="presOf" srcId="{A52099B2-6215-A948-8D94-468DC855DD91}" destId="{2BA3B37F-8B0C-AE47-8F8A-E60938859FDC}" srcOrd="0" destOrd="0" presId="urn:microsoft.com/office/officeart/2005/8/layout/chevron2"/>
    <dgm:cxn modelId="{7DB503AF-7402-7246-9D70-4F228966BE42}" type="presOf" srcId="{582E36ED-08E6-CC4C-A86A-02D7D8BF9F0F}" destId="{AF5FB98B-BB2C-C24D-B65D-93902F2A20AF}" srcOrd="0" destOrd="0" presId="urn:microsoft.com/office/officeart/2005/8/layout/chevron2"/>
    <dgm:cxn modelId="{1C95E646-2039-7A43-A1BB-3AA78F3542A6}" type="presOf" srcId="{C10D27B8-2DA1-AC45-9F92-AD0226556820}" destId="{9ED0AFC1-2BD8-5046-A4EC-D07B9CA19D07}" srcOrd="0" destOrd="0" presId="urn:microsoft.com/office/officeart/2005/8/layout/chevron2"/>
    <dgm:cxn modelId="{B2995414-C82F-CB49-BA34-78920D87BCBD}" type="presOf" srcId="{3B24F8DC-0B3F-2041-8416-43535AC595F6}" destId="{2BA3B37F-8B0C-AE47-8F8A-E60938859FDC}" srcOrd="0" destOrd="1" presId="urn:microsoft.com/office/officeart/2005/8/layout/chevron2"/>
    <dgm:cxn modelId="{9D87DD9F-887E-9642-84EB-93B776E4E8F8}" srcId="{31E16FDF-869F-E140-9826-2EC7F230B7AF}" destId="{66A7F768-DA78-8D40-BF57-A17257F787F4}" srcOrd="0" destOrd="0" parTransId="{D79F4352-BF2B-8943-B482-962AE874F175}" sibTransId="{FE4FE2F3-BE59-9045-9F9B-9B96271DDCB4}"/>
    <dgm:cxn modelId="{4FEC3050-2569-A444-B427-26D50B0AB9A0}" type="presOf" srcId="{12B66FBE-12E6-DE48-A44D-0EDFC093EF6A}" destId="{B8372C6A-1E4D-A64A-B0E7-DB6F7E959FB3}" srcOrd="0" destOrd="0" presId="urn:microsoft.com/office/officeart/2005/8/layout/chevron2"/>
    <dgm:cxn modelId="{AE9A0054-612F-3946-AECB-99DD37345E7E}" srcId="{582E36ED-08E6-CC4C-A86A-02D7D8BF9F0F}" destId="{A52099B2-6215-A948-8D94-468DC855DD91}" srcOrd="0" destOrd="0" parTransId="{28C56433-D784-FF4D-B623-C13A4A002D81}" sibTransId="{FF6313ED-FA55-4E42-948D-5CA57A075D8E}"/>
    <dgm:cxn modelId="{3F45B43F-C364-8D42-91B1-1AB758D1B47C}" type="presParOf" srcId="{B8372C6A-1E4D-A64A-B0E7-DB6F7E959FB3}" destId="{2F086CEB-83B2-974D-8AF0-8B681D5463BD}" srcOrd="0" destOrd="0" presId="urn:microsoft.com/office/officeart/2005/8/layout/chevron2"/>
    <dgm:cxn modelId="{5BC650AE-CEAC-004D-B5D1-9D6531D51746}" type="presParOf" srcId="{2F086CEB-83B2-974D-8AF0-8B681D5463BD}" destId="{92A0C9D6-7FA2-6B4D-BBFB-D3BB069C52C4}" srcOrd="0" destOrd="0" presId="urn:microsoft.com/office/officeart/2005/8/layout/chevron2"/>
    <dgm:cxn modelId="{79C07E8B-4FC3-D248-98ED-2FC99423779D}" type="presParOf" srcId="{2F086CEB-83B2-974D-8AF0-8B681D5463BD}" destId="{9ED0AFC1-2BD8-5046-A4EC-D07B9CA19D07}" srcOrd="1" destOrd="0" presId="urn:microsoft.com/office/officeart/2005/8/layout/chevron2"/>
    <dgm:cxn modelId="{3040056D-6D9C-4A47-B526-76D3C8C29C15}" type="presParOf" srcId="{B8372C6A-1E4D-A64A-B0E7-DB6F7E959FB3}" destId="{5D551D5A-46D0-004F-B193-4225AAB5DE76}" srcOrd="1" destOrd="0" presId="urn:microsoft.com/office/officeart/2005/8/layout/chevron2"/>
    <dgm:cxn modelId="{9BAA027A-F2E3-3E42-BC21-151C151CF772}" type="presParOf" srcId="{B8372C6A-1E4D-A64A-B0E7-DB6F7E959FB3}" destId="{BA9D7B97-3011-8042-A62B-E3D13967625B}" srcOrd="2" destOrd="0" presId="urn:microsoft.com/office/officeart/2005/8/layout/chevron2"/>
    <dgm:cxn modelId="{54D2E42E-B292-F941-ADB3-7691C02BC80D}" type="presParOf" srcId="{BA9D7B97-3011-8042-A62B-E3D13967625B}" destId="{AF5FB98B-BB2C-C24D-B65D-93902F2A20AF}" srcOrd="0" destOrd="0" presId="urn:microsoft.com/office/officeart/2005/8/layout/chevron2"/>
    <dgm:cxn modelId="{4C64080E-F3F0-F542-8FCF-E85DC4D5292E}" type="presParOf" srcId="{BA9D7B97-3011-8042-A62B-E3D13967625B}" destId="{2BA3B37F-8B0C-AE47-8F8A-E60938859FDC}" srcOrd="1" destOrd="0" presId="urn:microsoft.com/office/officeart/2005/8/layout/chevron2"/>
    <dgm:cxn modelId="{2C304170-E6AF-CB43-B1C9-DA447C6BCDF2}" type="presParOf" srcId="{B8372C6A-1E4D-A64A-B0E7-DB6F7E959FB3}" destId="{F1284C79-B550-4B46-AB73-10608B302E83}" srcOrd="3" destOrd="0" presId="urn:microsoft.com/office/officeart/2005/8/layout/chevron2"/>
    <dgm:cxn modelId="{29EDD785-0B00-EF45-9842-AF87F4A5C4A3}" type="presParOf" srcId="{B8372C6A-1E4D-A64A-B0E7-DB6F7E959FB3}" destId="{B3985775-E7ED-3944-A67F-E8384D99C9EA}" srcOrd="4" destOrd="0" presId="urn:microsoft.com/office/officeart/2005/8/layout/chevron2"/>
    <dgm:cxn modelId="{FFD568EC-7C01-B94B-881D-15E7C60707A3}" type="presParOf" srcId="{B3985775-E7ED-3944-A67F-E8384D99C9EA}" destId="{6DE4D86E-CB93-BF48-B416-FB4F00B18D28}" srcOrd="0" destOrd="0" presId="urn:microsoft.com/office/officeart/2005/8/layout/chevron2"/>
    <dgm:cxn modelId="{0517A7AF-3B5D-FA48-936A-C16801E7EC07}" type="presParOf" srcId="{B3985775-E7ED-3944-A67F-E8384D99C9EA}" destId="{1B7C0D66-500F-E742-915C-20E099C5F49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5DE0E50-EDBF-454C-9732-925B4BFEA91A}" type="doc">
      <dgm:prSet loTypeId="urn:microsoft.com/office/officeart/2005/8/layout/chevron2" loCatId="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1C66454-12D4-9B4D-A994-CECBE40ABB10}">
      <dgm:prSet phldrT="[Text]"/>
      <dgm:spPr/>
      <dgm:t>
        <a:bodyPr/>
        <a:lstStyle/>
        <a:p>
          <a:r>
            <a:rPr lang="en-US" dirty="0" smtClean="0">
              <a:latin typeface="Candara" pitchFamily="34" charset="0"/>
            </a:rPr>
            <a:t>Convenience</a:t>
          </a:r>
          <a:endParaRPr lang="en-US" dirty="0"/>
        </a:p>
      </dgm:t>
    </dgm:pt>
    <dgm:pt modelId="{468EE8E2-4DA5-8743-890B-B8E3CF0BF748}" type="parTrans" cxnId="{7A18BC3A-35B6-944B-98AD-4F49F8B13637}">
      <dgm:prSet/>
      <dgm:spPr/>
      <dgm:t>
        <a:bodyPr/>
        <a:lstStyle/>
        <a:p>
          <a:endParaRPr lang="en-US"/>
        </a:p>
      </dgm:t>
    </dgm:pt>
    <dgm:pt modelId="{CB4234B1-8A32-704C-BDCA-60C5EFC2A05D}" type="sibTrans" cxnId="{7A18BC3A-35B6-944B-98AD-4F49F8B13637}">
      <dgm:prSet/>
      <dgm:spPr/>
      <dgm:t>
        <a:bodyPr/>
        <a:lstStyle/>
        <a:p>
          <a:endParaRPr lang="en-US"/>
        </a:p>
      </dgm:t>
    </dgm:pt>
    <dgm:pt modelId="{98827902-7715-8548-B04F-0B4590E5748B}">
      <dgm:prSet phldrT="[Text]"/>
      <dgm:spPr/>
      <dgm:t>
        <a:bodyPr/>
        <a:lstStyle/>
        <a:p>
          <a:r>
            <a:rPr lang="en-US" dirty="0" smtClean="0">
              <a:latin typeface="Candara" pitchFamily="34" charset="0"/>
            </a:rPr>
            <a:t>Availability of e-services, multiple assisted agent points (BCs, CSC, Post Office </a:t>
          </a:r>
          <a:r>
            <a:rPr lang="en-US" dirty="0" err="1" smtClean="0">
              <a:latin typeface="Candara" pitchFamily="34" charset="0"/>
            </a:rPr>
            <a:t>etc</a:t>
          </a:r>
          <a:r>
            <a:rPr lang="en-US" dirty="0" smtClean="0">
              <a:latin typeface="Candara" pitchFamily="34" charset="0"/>
            </a:rPr>
            <a:t>) along with self-service make access to public services far more convenient, at your doorstep or cell phone, and many of these services will be available 24x7.</a:t>
          </a:r>
          <a:endParaRPr lang="en-US" dirty="0"/>
        </a:p>
      </dgm:t>
    </dgm:pt>
    <dgm:pt modelId="{960AEC28-91CF-5845-8818-08867C7B32ED}" type="parTrans" cxnId="{338F4136-DD4F-3D48-9EF8-EBD7A95727AA}">
      <dgm:prSet/>
      <dgm:spPr/>
      <dgm:t>
        <a:bodyPr/>
        <a:lstStyle/>
        <a:p>
          <a:endParaRPr lang="en-US"/>
        </a:p>
      </dgm:t>
    </dgm:pt>
    <dgm:pt modelId="{144B3C60-923A-D445-A8E7-E415C39B00CF}" type="sibTrans" cxnId="{338F4136-DD4F-3D48-9EF8-EBD7A95727AA}">
      <dgm:prSet/>
      <dgm:spPr/>
      <dgm:t>
        <a:bodyPr/>
        <a:lstStyle/>
        <a:p>
          <a:endParaRPr lang="en-US"/>
        </a:p>
      </dgm:t>
    </dgm:pt>
    <dgm:pt modelId="{7BE070B5-E818-E34E-98D2-B6038BCFE874}">
      <dgm:prSet phldrT="[Text]"/>
      <dgm:spPr/>
      <dgm:t>
        <a:bodyPr/>
        <a:lstStyle/>
        <a:p>
          <a:r>
            <a:rPr lang="en-US" smtClean="0">
              <a:latin typeface="Candara"/>
              <a:cs typeface="Candara"/>
            </a:rPr>
            <a:t>Transaction authentication</a:t>
          </a:r>
          <a:endParaRPr lang="en-US" dirty="0"/>
        </a:p>
      </dgm:t>
    </dgm:pt>
    <dgm:pt modelId="{0093D70D-49A1-D749-9602-D8AD58B8F11C}" type="parTrans" cxnId="{EA7B2B91-DB75-124D-B432-0A877FA3F236}">
      <dgm:prSet/>
      <dgm:spPr/>
      <dgm:t>
        <a:bodyPr/>
        <a:lstStyle/>
        <a:p>
          <a:endParaRPr lang="en-US"/>
        </a:p>
      </dgm:t>
    </dgm:pt>
    <dgm:pt modelId="{21AB97A3-140A-DC46-95AA-35E382279CE0}" type="sibTrans" cxnId="{EA7B2B91-DB75-124D-B432-0A877FA3F236}">
      <dgm:prSet/>
      <dgm:spPr/>
      <dgm:t>
        <a:bodyPr/>
        <a:lstStyle/>
        <a:p>
          <a:endParaRPr lang="en-US"/>
        </a:p>
      </dgm:t>
    </dgm:pt>
    <dgm:pt modelId="{698AB5D1-F9CD-DB4F-BC96-DE081391E1C7}">
      <dgm:prSet phldrT="[Text]"/>
      <dgm:spPr/>
      <dgm:t>
        <a:bodyPr/>
        <a:lstStyle/>
        <a:p>
          <a:r>
            <a:rPr lang="en-US" smtClean="0">
              <a:latin typeface="Candara"/>
              <a:cs typeface="Candara"/>
            </a:rPr>
            <a:t>On-line real time transaction authentication ensures that the entitlements and benefits go to the truly deserving. </a:t>
          </a:r>
          <a:endParaRPr lang="en-US" dirty="0"/>
        </a:p>
      </dgm:t>
    </dgm:pt>
    <dgm:pt modelId="{D54DE98F-40C7-B549-A5A4-E155AF343298}" type="parTrans" cxnId="{6FD175B4-40B0-254B-BD6A-68711763AD3E}">
      <dgm:prSet/>
      <dgm:spPr/>
      <dgm:t>
        <a:bodyPr/>
        <a:lstStyle/>
        <a:p>
          <a:endParaRPr lang="en-US"/>
        </a:p>
      </dgm:t>
    </dgm:pt>
    <dgm:pt modelId="{DEBF31DB-A526-9647-99D3-3E936B696899}" type="sibTrans" cxnId="{6FD175B4-40B0-254B-BD6A-68711763AD3E}">
      <dgm:prSet/>
      <dgm:spPr/>
      <dgm:t>
        <a:bodyPr/>
        <a:lstStyle/>
        <a:p>
          <a:endParaRPr lang="en-US"/>
        </a:p>
      </dgm:t>
    </dgm:pt>
    <dgm:pt modelId="{FE81872F-2378-554D-932C-01BF2465A0BB}">
      <dgm:prSet phldrT="[Text]"/>
      <dgm:spPr/>
      <dgm:t>
        <a:bodyPr/>
        <a:lstStyle/>
        <a:p>
          <a:r>
            <a:rPr lang="en-US" smtClean="0">
              <a:latin typeface="Candara"/>
              <a:cs typeface="Candara"/>
            </a:rPr>
            <a:t>Entitlement portability</a:t>
          </a:r>
          <a:endParaRPr lang="en-US" dirty="0"/>
        </a:p>
      </dgm:t>
    </dgm:pt>
    <dgm:pt modelId="{550F560C-002C-D64D-BFBB-533D7DCF96F7}" type="parTrans" cxnId="{CC2B1153-D0CC-A341-8229-39CBA08838F8}">
      <dgm:prSet/>
      <dgm:spPr/>
      <dgm:t>
        <a:bodyPr/>
        <a:lstStyle/>
        <a:p>
          <a:endParaRPr lang="en-US"/>
        </a:p>
      </dgm:t>
    </dgm:pt>
    <dgm:pt modelId="{A4FA1847-8758-E047-AC85-E306197C0270}" type="sibTrans" cxnId="{CC2B1153-D0CC-A341-8229-39CBA08838F8}">
      <dgm:prSet/>
      <dgm:spPr/>
      <dgm:t>
        <a:bodyPr/>
        <a:lstStyle/>
        <a:p>
          <a:endParaRPr lang="en-US"/>
        </a:p>
      </dgm:t>
    </dgm:pt>
    <dgm:pt modelId="{4C33B247-19E8-1F4A-B7A6-EC05344F4E36}">
      <dgm:prSet phldrT="[Text]"/>
      <dgm:spPr/>
      <dgm:t>
        <a:bodyPr/>
        <a:lstStyle/>
        <a:p>
          <a:r>
            <a:rPr lang="en-US" dirty="0" smtClean="0">
              <a:latin typeface="Candara"/>
              <a:cs typeface="Candara"/>
            </a:rPr>
            <a:t>Agent interoperability which enables a resident to withdraw his money from any BC, or a networked PDS which allows rations from any ration shop has two benefits. </a:t>
          </a:r>
          <a:endParaRPr lang="en-US" dirty="0"/>
        </a:p>
      </dgm:t>
    </dgm:pt>
    <dgm:pt modelId="{C9DAE660-3E69-F34A-AC10-C3DEF5F0B8B7}" type="parTrans" cxnId="{1C7B8462-83B3-3D43-B44C-BE04CE2ACC81}">
      <dgm:prSet/>
      <dgm:spPr/>
      <dgm:t>
        <a:bodyPr/>
        <a:lstStyle/>
        <a:p>
          <a:endParaRPr lang="en-US"/>
        </a:p>
      </dgm:t>
    </dgm:pt>
    <dgm:pt modelId="{45F9FC9F-4E1F-C846-BD74-25AB19251BF1}" type="sibTrans" cxnId="{1C7B8462-83B3-3D43-B44C-BE04CE2ACC81}">
      <dgm:prSet/>
      <dgm:spPr/>
      <dgm:t>
        <a:bodyPr/>
        <a:lstStyle/>
        <a:p>
          <a:endParaRPr lang="en-US"/>
        </a:p>
      </dgm:t>
    </dgm:pt>
    <dgm:pt modelId="{4CE500A4-5060-3145-B50D-B766905BF0DF}" type="pres">
      <dgm:prSet presAssocID="{25DE0E50-EDBF-454C-9732-925B4BFEA91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0A0ADDD-AFC9-554D-9CF2-787A28B1798F}" type="pres">
      <dgm:prSet presAssocID="{71C66454-12D4-9B4D-A994-CECBE40ABB10}" presName="composite" presStyleCnt="0"/>
      <dgm:spPr/>
    </dgm:pt>
    <dgm:pt modelId="{4275DC17-7D5B-6D43-8D96-37CA0EBBF570}" type="pres">
      <dgm:prSet presAssocID="{71C66454-12D4-9B4D-A994-CECBE40ABB10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04AC6D-A772-044E-A017-10E1BDED7E80}" type="pres">
      <dgm:prSet presAssocID="{71C66454-12D4-9B4D-A994-CECBE40ABB10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3D0E1F-3A4C-F642-BC6D-ADB23704C882}" type="pres">
      <dgm:prSet presAssocID="{CB4234B1-8A32-704C-BDCA-60C5EFC2A05D}" presName="sp" presStyleCnt="0"/>
      <dgm:spPr/>
    </dgm:pt>
    <dgm:pt modelId="{E5C71803-7490-CF4C-AAC6-AB93A3F1BC69}" type="pres">
      <dgm:prSet presAssocID="{7BE070B5-E818-E34E-98D2-B6038BCFE874}" presName="composite" presStyleCnt="0"/>
      <dgm:spPr/>
    </dgm:pt>
    <dgm:pt modelId="{0780F702-9255-F246-A47F-DC430526902A}" type="pres">
      <dgm:prSet presAssocID="{7BE070B5-E818-E34E-98D2-B6038BCFE874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8E4BF0-B804-0A41-9AA2-93C6E33A440F}" type="pres">
      <dgm:prSet presAssocID="{7BE070B5-E818-E34E-98D2-B6038BCFE874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A376A0-923C-F547-9920-F9214E45B958}" type="pres">
      <dgm:prSet presAssocID="{21AB97A3-140A-DC46-95AA-35E382279CE0}" presName="sp" presStyleCnt="0"/>
      <dgm:spPr/>
    </dgm:pt>
    <dgm:pt modelId="{1D334DE1-7232-E545-96D9-EF142C1DA80A}" type="pres">
      <dgm:prSet presAssocID="{FE81872F-2378-554D-932C-01BF2465A0BB}" presName="composite" presStyleCnt="0"/>
      <dgm:spPr/>
    </dgm:pt>
    <dgm:pt modelId="{812E00D7-0497-A945-A1C3-C64D446035DE}" type="pres">
      <dgm:prSet presAssocID="{FE81872F-2378-554D-932C-01BF2465A0BB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5DC529-2115-3648-9658-623902C916E8}" type="pres">
      <dgm:prSet presAssocID="{FE81872F-2378-554D-932C-01BF2465A0BB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38F4136-DD4F-3D48-9EF8-EBD7A95727AA}" srcId="{71C66454-12D4-9B4D-A994-CECBE40ABB10}" destId="{98827902-7715-8548-B04F-0B4590E5748B}" srcOrd="0" destOrd="0" parTransId="{960AEC28-91CF-5845-8818-08867C7B32ED}" sibTransId="{144B3C60-923A-D445-A8E7-E415C39B00CF}"/>
    <dgm:cxn modelId="{7A18BC3A-35B6-944B-98AD-4F49F8B13637}" srcId="{25DE0E50-EDBF-454C-9732-925B4BFEA91A}" destId="{71C66454-12D4-9B4D-A994-CECBE40ABB10}" srcOrd="0" destOrd="0" parTransId="{468EE8E2-4DA5-8743-890B-B8E3CF0BF748}" sibTransId="{CB4234B1-8A32-704C-BDCA-60C5EFC2A05D}"/>
    <dgm:cxn modelId="{CC2B1153-D0CC-A341-8229-39CBA08838F8}" srcId="{25DE0E50-EDBF-454C-9732-925B4BFEA91A}" destId="{FE81872F-2378-554D-932C-01BF2465A0BB}" srcOrd="2" destOrd="0" parTransId="{550F560C-002C-D64D-BFBB-533D7DCF96F7}" sibTransId="{A4FA1847-8758-E047-AC85-E306197C0270}"/>
    <dgm:cxn modelId="{EA7B2B91-DB75-124D-B432-0A877FA3F236}" srcId="{25DE0E50-EDBF-454C-9732-925B4BFEA91A}" destId="{7BE070B5-E818-E34E-98D2-B6038BCFE874}" srcOrd="1" destOrd="0" parTransId="{0093D70D-49A1-D749-9602-D8AD58B8F11C}" sibTransId="{21AB97A3-140A-DC46-95AA-35E382279CE0}"/>
    <dgm:cxn modelId="{669DEC1F-F945-A64C-91DD-C1A354F0E48F}" type="presOf" srcId="{FE81872F-2378-554D-932C-01BF2465A0BB}" destId="{812E00D7-0497-A945-A1C3-C64D446035DE}" srcOrd="0" destOrd="0" presId="urn:microsoft.com/office/officeart/2005/8/layout/chevron2"/>
    <dgm:cxn modelId="{1C7B8462-83B3-3D43-B44C-BE04CE2ACC81}" srcId="{FE81872F-2378-554D-932C-01BF2465A0BB}" destId="{4C33B247-19E8-1F4A-B7A6-EC05344F4E36}" srcOrd="0" destOrd="0" parTransId="{C9DAE660-3E69-F34A-AC10-C3DEF5F0B8B7}" sibTransId="{45F9FC9F-4E1F-C846-BD74-25AB19251BF1}"/>
    <dgm:cxn modelId="{5CD3694B-8B5A-AE4D-B1DC-5001F9C8FE25}" type="presOf" srcId="{7BE070B5-E818-E34E-98D2-B6038BCFE874}" destId="{0780F702-9255-F246-A47F-DC430526902A}" srcOrd="0" destOrd="0" presId="urn:microsoft.com/office/officeart/2005/8/layout/chevron2"/>
    <dgm:cxn modelId="{6FD175B4-40B0-254B-BD6A-68711763AD3E}" srcId="{7BE070B5-E818-E34E-98D2-B6038BCFE874}" destId="{698AB5D1-F9CD-DB4F-BC96-DE081391E1C7}" srcOrd="0" destOrd="0" parTransId="{D54DE98F-40C7-B549-A5A4-E155AF343298}" sibTransId="{DEBF31DB-A526-9647-99D3-3E936B696899}"/>
    <dgm:cxn modelId="{182192D0-FF68-8946-8B2B-A7EF3EAE937A}" type="presOf" srcId="{4C33B247-19E8-1F4A-B7A6-EC05344F4E36}" destId="{3A5DC529-2115-3648-9658-623902C916E8}" srcOrd="0" destOrd="0" presId="urn:microsoft.com/office/officeart/2005/8/layout/chevron2"/>
    <dgm:cxn modelId="{65CA2CF5-DD09-7549-9AF1-D846C80CFBA1}" type="presOf" srcId="{698AB5D1-F9CD-DB4F-BC96-DE081391E1C7}" destId="{A98E4BF0-B804-0A41-9AA2-93C6E33A440F}" srcOrd="0" destOrd="0" presId="urn:microsoft.com/office/officeart/2005/8/layout/chevron2"/>
    <dgm:cxn modelId="{2B26D603-BD68-C347-8FF8-09ECD0556A4C}" type="presOf" srcId="{98827902-7715-8548-B04F-0B4590E5748B}" destId="{2604AC6D-A772-044E-A017-10E1BDED7E80}" srcOrd="0" destOrd="0" presId="urn:microsoft.com/office/officeart/2005/8/layout/chevron2"/>
    <dgm:cxn modelId="{1865D620-C75E-E946-A97B-4DC0F99DE230}" type="presOf" srcId="{25DE0E50-EDBF-454C-9732-925B4BFEA91A}" destId="{4CE500A4-5060-3145-B50D-B766905BF0DF}" srcOrd="0" destOrd="0" presId="urn:microsoft.com/office/officeart/2005/8/layout/chevron2"/>
    <dgm:cxn modelId="{43A51C8F-C71C-1B45-B791-132257AF7BA4}" type="presOf" srcId="{71C66454-12D4-9B4D-A994-CECBE40ABB10}" destId="{4275DC17-7D5B-6D43-8D96-37CA0EBBF570}" srcOrd="0" destOrd="0" presId="urn:microsoft.com/office/officeart/2005/8/layout/chevron2"/>
    <dgm:cxn modelId="{42CC54FF-05D7-904D-A026-EDE137C44A14}" type="presParOf" srcId="{4CE500A4-5060-3145-B50D-B766905BF0DF}" destId="{40A0ADDD-AFC9-554D-9CF2-787A28B1798F}" srcOrd="0" destOrd="0" presId="urn:microsoft.com/office/officeart/2005/8/layout/chevron2"/>
    <dgm:cxn modelId="{43DE7967-4FEE-2645-A52A-A377E1C836D7}" type="presParOf" srcId="{40A0ADDD-AFC9-554D-9CF2-787A28B1798F}" destId="{4275DC17-7D5B-6D43-8D96-37CA0EBBF570}" srcOrd="0" destOrd="0" presId="urn:microsoft.com/office/officeart/2005/8/layout/chevron2"/>
    <dgm:cxn modelId="{7337BD67-7BC4-AB49-9A2E-9AE202211600}" type="presParOf" srcId="{40A0ADDD-AFC9-554D-9CF2-787A28B1798F}" destId="{2604AC6D-A772-044E-A017-10E1BDED7E80}" srcOrd="1" destOrd="0" presId="urn:microsoft.com/office/officeart/2005/8/layout/chevron2"/>
    <dgm:cxn modelId="{BE8BA84E-8884-314A-9023-30A38311C3F3}" type="presParOf" srcId="{4CE500A4-5060-3145-B50D-B766905BF0DF}" destId="{063D0E1F-3A4C-F642-BC6D-ADB23704C882}" srcOrd="1" destOrd="0" presId="urn:microsoft.com/office/officeart/2005/8/layout/chevron2"/>
    <dgm:cxn modelId="{12CFEA1F-C334-6D42-8356-B8469C41C216}" type="presParOf" srcId="{4CE500A4-5060-3145-B50D-B766905BF0DF}" destId="{E5C71803-7490-CF4C-AAC6-AB93A3F1BC69}" srcOrd="2" destOrd="0" presId="urn:microsoft.com/office/officeart/2005/8/layout/chevron2"/>
    <dgm:cxn modelId="{3C37B68C-7D68-CB48-9D93-B17340B7C6B6}" type="presParOf" srcId="{E5C71803-7490-CF4C-AAC6-AB93A3F1BC69}" destId="{0780F702-9255-F246-A47F-DC430526902A}" srcOrd="0" destOrd="0" presId="urn:microsoft.com/office/officeart/2005/8/layout/chevron2"/>
    <dgm:cxn modelId="{C59517C7-80FF-D341-A12F-2D92206C65C8}" type="presParOf" srcId="{E5C71803-7490-CF4C-AAC6-AB93A3F1BC69}" destId="{A98E4BF0-B804-0A41-9AA2-93C6E33A440F}" srcOrd="1" destOrd="0" presId="urn:microsoft.com/office/officeart/2005/8/layout/chevron2"/>
    <dgm:cxn modelId="{9F635163-6413-0945-803F-DA6FBA4EA9C1}" type="presParOf" srcId="{4CE500A4-5060-3145-B50D-B766905BF0DF}" destId="{9AA376A0-923C-F547-9920-F9214E45B958}" srcOrd="3" destOrd="0" presId="urn:microsoft.com/office/officeart/2005/8/layout/chevron2"/>
    <dgm:cxn modelId="{9099ACCB-3046-E342-96C0-6A788747C0C3}" type="presParOf" srcId="{4CE500A4-5060-3145-B50D-B766905BF0DF}" destId="{1D334DE1-7232-E545-96D9-EF142C1DA80A}" srcOrd="4" destOrd="0" presId="urn:microsoft.com/office/officeart/2005/8/layout/chevron2"/>
    <dgm:cxn modelId="{35E1EB6C-A517-E443-822C-F80E0910C42B}" type="presParOf" srcId="{1D334DE1-7232-E545-96D9-EF142C1DA80A}" destId="{812E00D7-0497-A945-A1C3-C64D446035DE}" srcOrd="0" destOrd="0" presId="urn:microsoft.com/office/officeart/2005/8/layout/chevron2"/>
    <dgm:cxn modelId="{6CB664E3-1BD1-7A4C-A28F-F3C5ABF93A3D}" type="presParOf" srcId="{1D334DE1-7232-E545-96D9-EF142C1DA80A}" destId="{3A5DC529-2115-3648-9658-623902C916E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726D475-A159-B942-9214-E4DF88A382C3}" type="doc">
      <dgm:prSet loTypeId="urn:microsoft.com/office/officeart/2005/8/layout/chevron2" loCatId="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57D281CA-FEAA-A545-B945-4E03C71F7008}">
      <dgm:prSet phldrT="[Text]"/>
      <dgm:spPr/>
      <dgm:t>
        <a:bodyPr/>
        <a:lstStyle/>
        <a:p>
          <a:r>
            <a:rPr lang="en-US" smtClean="0">
              <a:latin typeface="Candara"/>
              <a:cs typeface="Candara"/>
            </a:rPr>
            <a:t>Open access</a:t>
          </a:r>
          <a:endParaRPr lang="en-US" dirty="0"/>
        </a:p>
      </dgm:t>
    </dgm:pt>
    <dgm:pt modelId="{DE7433E3-8A07-754A-91C5-4ECD7CBA5B69}" type="parTrans" cxnId="{51D2BF03-0A32-1B41-8110-0E7BB661EBF7}">
      <dgm:prSet/>
      <dgm:spPr/>
      <dgm:t>
        <a:bodyPr/>
        <a:lstStyle/>
        <a:p>
          <a:endParaRPr lang="en-US"/>
        </a:p>
      </dgm:t>
    </dgm:pt>
    <dgm:pt modelId="{98DDA1A4-77AD-834A-98A3-67F658265ED1}" type="sibTrans" cxnId="{51D2BF03-0A32-1B41-8110-0E7BB661EBF7}">
      <dgm:prSet/>
      <dgm:spPr/>
      <dgm:t>
        <a:bodyPr/>
        <a:lstStyle/>
        <a:p>
          <a:endParaRPr lang="en-US"/>
        </a:p>
      </dgm:t>
    </dgm:pt>
    <dgm:pt modelId="{729E409C-217E-BE47-8A67-2D84D9459525}">
      <dgm:prSet phldrT="[Text]"/>
      <dgm:spPr/>
      <dgm:t>
        <a:bodyPr/>
        <a:lstStyle/>
        <a:p>
          <a:r>
            <a:rPr lang="en-US" smtClean="0">
              <a:latin typeface="Candara"/>
              <a:cs typeface="Candara"/>
            </a:rPr>
            <a:t>Access to services can be based on simple, transparent non-discretionary rules making it easy for the deserving to get in. </a:t>
          </a:r>
          <a:endParaRPr lang="en-US" dirty="0"/>
        </a:p>
      </dgm:t>
    </dgm:pt>
    <dgm:pt modelId="{C48C0FD5-E6A2-9E41-AA68-99C789891DDB}" type="parTrans" cxnId="{38B0CD8C-32AC-2E4B-BA3F-84886A0DFE40}">
      <dgm:prSet/>
      <dgm:spPr/>
      <dgm:t>
        <a:bodyPr/>
        <a:lstStyle/>
        <a:p>
          <a:endParaRPr lang="en-US"/>
        </a:p>
      </dgm:t>
    </dgm:pt>
    <dgm:pt modelId="{B6B46AC2-4259-BF49-83EF-03CF719C2E4D}" type="sibTrans" cxnId="{38B0CD8C-32AC-2E4B-BA3F-84886A0DFE40}">
      <dgm:prSet/>
      <dgm:spPr/>
      <dgm:t>
        <a:bodyPr/>
        <a:lstStyle/>
        <a:p>
          <a:endParaRPr lang="en-US"/>
        </a:p>
      </dgm:t>
    </dgm:pt>
    <dgm:pt modelId="{8FCCEEF1-B06B-694D-A17E-95D1CFC8F1B8}">
      <dgm:prSet phldrT="[Text]"/>
      <dgm:spPr/>
      <dgm:t>
        <a:bodyPr/>
        <a:lstStyle/>
        <a:p>
          <a:r>
            <a:rPr lang="en-US" smtClean="0">
              <a:latin typeface="Candara"/>
              <a:cs typeface="Candara"/>
            </a:rPr>
            <a:t>Non-repudiation</a:t>
          </a:r>
          <a:endParaRPr lang="en-US" dirty="0"/>
        </a:p>
      </dgm:t>
    </dgm:pt>
    <dgm:pt modelId="{134ABCA8-AE4F-2D41-89D6-86C408CF92B5}" type="parTrans" cxnId="{8EF7D299-0406-FD49-8E27-20E10209672E}">
      <dgm:prSet/>
      <dgm:spPr/>
      <dgm:t>
        <a:bodyPr/>
        <a:lstStyle/>
        <a:p>
          <a:endParaRPr lang="en-US"/>
        </a:p>
      </dgm:t>
    </dgm:pt>
    <dgm:pt modelId="{CD38781E-4DC2-0C42-BA42-672F25E09B22}" type="sibTrans" cxnId="{8EF7D299-0406-FD49-8E27-20E10209672E}">
      <dgm:prSet/>
      <dgm:spPr/>
      <dgm:t>
        <a:bodyPr/>
        <a:lstStyle/>
        <a:p>
          <a:endParaRPr lang="en-US"/>
        </a:p>
      </dgm:t>
    </dgm:pt>
    <dgm:pt modelId="{02DE2AE7-47A7-6F4E-B1AA-1F3408DF0F5A}">
      <dgm:prSet phldrT="[Text]"/>
      <dgm:spPr/>
      <dgm:t>
        <a:bodyPr/>
        <a:lstStyle/>
        <a:p>
          <a:r>
            <a:rPr lang="en-US" smtClean="0">
              <a:latin typeface="Candara"/>
              <a:cs typeface="Candara"/>
            </a:rPr>
            <a:t>Because an Aadhaar transaction is fully audited and has non-repudiation, it allows the resident to make his claim and prove that his entitlement has  been provided or not</a:t>
          </a:r>
          <a:endParaRPr lang="en-US" dirty="0"/>
        </a:p>
      </dgm:t>
    </dgm:pt>
    <dgm:pt modelId="{EE56B59F-4229-8243-9CCB-F362722672FC}" type="parTrans" cxnId="{32AC18B7-1D1B-564B-BA39-2A345971FA77}">
      <dgm:prSet/>
      <dgm:spPr/>
      <dgm:t>
        <a:bodyPr/>
        <a:lstStyle/>
        <a:p>
          <a:endParaRPr lang="en-US"/>
        </a:p>
      </dgm:t>
    </dgm:pt>
    <dgm:pt modelId="{D019150B-83DE-4245-A65A-B9905C5F1982}" type="sibTrans" cxnId="{32AC18B7-1D1B-564B-BA39-2A345971FA77}">
      <dgm:prSet/>
      <dgm:spPr/>
      <dgm:t>
        <a:bodyPr/>
        <a:lstStyle/>
        <a:p>
          <a:endParaRPr lang="en-US"/>
        </a:p>
      </dgm:t>
    </dgm:pt>
    <dgm:pt modelId="{BDF1BE65-10AD-8249-ACE1-9DB50BBAB206}">
      <dgm:prSet phldrT="[Text]"/>
      <dgm:spPr/>
      <dgm:t>
        <a:bodyPr/>
        <a:lstStyle/>
        <a:p>
          <a:r>
            <a:rPr lang="en-US" dirty="0" smtClean="0">
              <a:latin typeface="Georgia" pitchFamily="18" charset="0"/>
            </a:rPr>
            <a:t>Self-service</a:t>
          </a:r>
          <a:endParaRPr lang="en-US" dirty="0"/>
        </a:p>
      </dgm:t>
    </dgm:pt>
    <dgm:pt modelId="{4CCA65E7-8092-2040-8961-526F73E842A9}" type="parTrans" cxnId="{90C971B9-5E73-F34A-99CD-5182716881E0}">
      <dgm:prSet/>
      <dgm:spPr/>
      <dgm:t>
        <a:bodyPr/>
        <a:lstStyle/>
        <a:p>
          <a:endParaRPr lang="en-US"/>
        </a:p>
      </dgm:t>
    </dgm:pt>
    <dgm:pt modelId="{EE1C1B00-77F3-404E-A172-0ABFC8AE0201}" type="sibTrans" cxnId="{90C971B9-5E73-F34A-99CD-5182716881E0}">
      <dgm:prSet/>
      <dgm:spPr/>
      <dgm:t>
        <a:bodyPr/>
        <a:lstStyle/>
        <a:p>
          <a:endParaRPr lang="en-US"/>
        </a:p>
      </dgm:t>
    </dgm:pt>
    <dgm:pt modelId="{6D3DF50E-78C0-3842-A7B2-08EFD7A6244D}">
      <dgm:prSet phldrT="[Text]"/>
      <dgm:spPr/>
      <dgm:t>
        <a:bodyPr/>
        <a:lstStyle/>
        <a:p>
          <a:r>
            <a:rPr lang="en-US" dirty="0" err="1" smtClean="0">
              <a:latin typeface="Georgia" pitchFamily="18" charset="0"/>
            </a:rPr>
            <a:t>Aadhaar</a:t>
          </a:r>
          <a:r>
            <a:rPr lang="en-US" dirty="0" smtClean="0">
              <a:latin typeface="Georgia" pitchFamily="18" charset="0"/>
            </a:rPr>
            <a:t> authentication can work equally well in an ‘assisted agent’ transaction as in a self-service transaction (on one’s own mobile device). This seamlessness will make a easy transition as more and more services become ‘self-service’ as people become more literate, have their own cell phones etc.</a:t>
          </a:r>
          <a:endParaRPr lang="en-US" dirty="0"/>
        </a:p>
      </dgm:t>
    </dgm:pt>
    <dgm:pt modelId="{67566DBB-7FDE-084C-98FA-C0E585D01690}" type="parTrans" cxnId="{68F1D8D8-F12C-D34A-9E71-AE62FEBBD03F}">
      <dgm:prSet/>
      <dgm:spPr/>
      <dgm:t>
        <a:bodyPr/>
        <a:lstStyle/>
        <a:p>
          <a:endParaRPr lang="en-US"/>
        </a:p>
      </dgm:t>
    </dgm:pt>
    <dgm:pt modelId="{677225C0-3006-3940-AD87-858A1F42A377}" type="sibTrans" cxnId="{68F1D8D8-F12C-D34A-9E71-AE62FEBBD03F}">
      <dgm:prSet/>
      <dgm:spPr/>
      <dgm:t>
        <a:bodyPr/>
        <a:lstStyle/>
        <a:p>
          <a:endParaRPr lang="en-US"/>
        </a:p>
      </dgm:t>
    </dgm:pt>
    <dgm:pt modelId="{08147B48-4489-4049-934F-CE3CBBBD35F1}" type="pres">
      <dgm:prSet presAssocID="{B726D475-A159-B942-9214-E4DF88A382C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10E2C5E-E760-C349-894B-91DB818EFACA}" type="pres">
      <dgm:prSet presAssocID="{57D281CA-FEAA-A545-B945-4E03C71F7008}" presName="composite" presStyleCnt="0"/>
      <dgm:spPr/>
    </dgm:pt>
    <dgm:pt modelId="{17A1BEE4-645A-A242-BC1F-0CDA8D4EDB4B}" type="pres">
      <dgm:prSet presAssocID="{57D281CA-FEAA-A545-B945-4E03C71F7008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B78F57-0E4F-AE43-B664-5A71C34B4509}" type="pres">
      <dgm:prSet presAssocID="{57D281CA-FEAA-A545-B945-4E03C71F7008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65CAD0-CECA-FE4A-BC6C-3C1182495D56}" type="pres">
      <dgm:prSet presAssocID="{98DDA1A4-77AD-834A-98A3-67F658265ED1}" presName="sp" presStyleCnt="0"/>
      <dgm:spPr/>
    </dgm:pt>
    <dgm:pt modelId="{B2384A95-F94E-DE4E-AB1F-EB2312027B86}" type="pres">
      <dgm:prSet presAssocID="{8FCCEEF1-B06B-694D-A17E-95D1CFC8F1B8}" presName="composite" presStyleCnt="0"/>
      <dgm:spPr/>
    </dgm:pt>
    <dgm:pt modelId="{C4257786-D5CD-B74C-956A-49619EBA4705}" type="pres">
      <dgm:prSet presAssocID="{8FCCEEF1-B06B-694D-A17E-95D1CFC8F1B8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4B0E4B-BA8B-8C44-9903-D660A5BD1F72}" type="pres">
      <dgm:prSet presAssocID="{8FCCEEF1-B06B-694D-A17E-95D1CFC8F1B8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C55074-B23D-5840-81F5-B65AD9A75614}" type="pres">
      <dgm:prSet presAssocID="{CD38781E-4DC2-0C42-BA42-672F25E09B22}" presName="sp" presStyleCnt="0"/>
      <dgm:spPr/>
    </dgm:pt>
    <dgm:pt modelId="{6E6869EB-12E5-3646-B3B1-D9225DF2AEFD}" type="pres">
      <dgm:prSet presAssocID="{BDF1BE65-10AD-8249-ACE1-9DB50BBAB206}" presName="composite" presStyleCnt="0"/>
      <dgm:spPr/>
    </dgm:pt>
    <dgm:pt modelId="{4FAE5CAA-B1E2-EE4D-ADBA-00BBAFD774A0}" type="pres">
      <dgm:prSet presAssocID="{BDF1BE65-10AD-8249-ACE1-9DB50BBAB206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F9368A-737F-C345-ADC1-699CEC0E6365}" type="pres">
      <dgm:prSet presAssocID="{BDF1BE65-10AD-8249-ACE1-9DB50BBAB206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8F1D8D8-F12C-D34A-9E71-AE62FEBBD03F}" srcId="{BDF1BE65-10AD-8249-ACE1-9DB50BBAB206}" destId="{6D3DF50E-78C0-3842-A7B2-08EFD7A6244D}" srcOrd="0" destOrd="0" parTransId="{67566DBB-7FDE-084C-98FA-C0E585D01690}" sibTransId="{677225C0-3006-3940-AD87-858A1F42A377}"/>
    <dgm:cxn modelId="{23944AE1-94BC-E748-B038-5B131AF917C7}" type="presOf" srcId="{729E409C-217E-BE47-8A67-2D84D9459525}" destId="{D1B78F57-0E4F-AE43-B664-5A71C34B4509}" srcOrd="0" destOrd="0" presId="urn:microsoft.com/office/officeart/2005/8/layout/chevron2"/>
    <dgm:cxn modelId="{B402140E-3C1F-B441-8A76-3F665BC12277}" type="presOf" srcId="{BDF1BE65-10AD-8249-ACE1-9DB50BBAB206}" destId="{4FAE5CAA-B1E2-EE4D-ADBA-00BBAFD774A0}" srcOrd="0" destOrd="0" presId="urn:microsoft.com/office/officeart/2005/8/layout/chevron2"/>
    <dgm:cxn modelId="{8EF7D299-0406-FD49-8E27-20E10209672E}" srcId="{B726D475-A159-B942-9214-E4DF88A382C3}" destId="{8FCCEEF1-B06B-694D-A17E-95D1CFC8F1B8}" srcOrd="1" destOrd="0" parTransId="{134ABCA8-AE4F-2D41-89D6-86C408CF92B5}" sibTransId="{CD38781E-4DC2-0C42-BA42-672F25E09B22}"/>
    <dgm:cxn modelId="{6CCC9C54-FC95-C64E-A94C-D629B18E49B7}" type="presOf" srcId="{8FCCEEF1-B06B-694D-A17E-95D1CFC8F1B8}" destId="{C4257786-D5CD-B74C-956A-49619EBA4705}" srcOrd="0" destOrd="0" presId="urn:microsoft.com/office/officeart/2005/8/layout/chevron2"/>
    <dgm:cxn modelId="{51D2BF03-0A32-1B41-8110-0E7BB661EBF7}" srcId="{B726D475-A159-B942-9214-E4DF88A382C3}" destId="{57D281CA-FEAA-A545-B945-4E03C71F7008}" srcOrd="0" destOrd="0" parTransId="{DE7433E3-8A07-754A-91C5-4ECD7CBA5B69}" sibTransId="{98DDA1A4-77AD-834A-98A3-67F658265ED1}"/>
    <dgm:cxn modelId="{38B0CD8C-32AC-2E4B-BA3F-84886A0DFE40}" srcId="{57D281CA-FEAA-A545-B945-4E03C71F7008}" destId="{729E409C-217E-BE47-8A67-2D84D9459525}" srcOrd="0" destOrd="0" parTransId="{C48C0FD5-E6A2-9E41-AA68-99C789891DDB}" sibTransId="{B6B46AC2-4259-BF49-83EF-03CF719C2E4D}"/>
    <dgm:cxn modelId="{2D110271-ADFA-DB40-888E-58392DCC5C65}" type="presOf" srcId="{6D3DF50E-78C0-3842-A7B2-08EFD7A6244D}" destId="{42F9368A-737F-C345-ADC1-699CEC0E6365}" srcOrd="0" destOrd="0" presId="urn:microsoft.com/office/officeart/2005/8/layout/chevron2"/>
    <dgm:cxn modelId="{47F1AF4A-B015-7049-BD37-B1918F2CF3CD}" type="presOf" srcId="{02DE2AE7-47A7-6F4E-B1AA-1F3408DF0F5A}" destId="{074B0E4B-BA8B-8C44-9903-D660A5BD1F72}" srcOrd="0" destOrd="0" presId="urn:microsoft.com/office/officeart/2005/8/layout/chevron2"/>
    <dgm:cxn modelId="{1E79588C-B0B4-E040-979E-8A53053C00CD}" type="presOf" srcId="{B726D475-A159-B942-9214-E4DF88A382C3}" destId="{08147B48-4489-4049-934F-CE3CBBBD35F1}" srcOrd="0" destOrd="0" presId="urn:microsoft.com/office/officeart/2005/8/layout/chevron2"/>
    <dgm:cxn modelId="{32AC18B7-1D1B-564B-BA39-2A345971FA77}" srcId="{8FCCEEF1-B06B-694D-A17E-95D1CFC8F1B8}" destId="{02DE2AE7-47A7-6F4E-B1AA-1F3408DF0F5A}" srcOrd="0" destOrd="0" parTransId="{EE56B59F-4229-8243-9CCB-F362722672FC}" sibTransId="{D019150B-83DE-4245-A65A-B9905C5F1982}"/>
    <dgm:cxn modelId="{90C971B9-5E73-F34A-99CD-5182716881E0}" srcId="{B726D475-A159-B942-9214-E4DF88A382C3}" destId="{BDF1BE65-10AD-8249-ACE1-9DB50BBAB206}" srcOrd="2" destOrd="0" parTransId="{4CCA65E7-8092-2040-8961-526F73E842A9}" sibTransId="{EE1C1B00-77F3-404E-A172-0ABFC8AE0201}"/>
    <dgm:cxn modelId="{DF4D0CD1-91B2-6046-B10C-DCE863BCC6C2}" type="presOf" srcId="{57D281CA-FEAA-A545-B945-4E03C71F7008}" destId="{17A1BEE4-645A-A242-BC1F-0CDA8D4EDB4B}" srcOrd="0" destOrd="0" presId="urn:microsoft.com/office/officeart/2005/8/layout/chevron2"/>
    <dgm:cxn modelId="{78426834-991A-6249-9430-FFCA3663A254}" type="presParOf" srcId="{08147B48-4489-4049-934F-CE3CBBBD35F1}" destId="{410E2C5E-E760-C349-894B-91DB818EFACA}" srcOrd="0" destOrd="0" presId="urn:microsoft.com/office/officeart/2005/8/layout/chevron2"/>
    <dgm:cxn modelId="{42B7D606-FCC1-784E-929B-8A79E30BA854}" type="presParOf" srcId="{410E2C5E-E760-C349-894B-91DB818EFACA}" destId="{17A1BEE4-645A-A242-BC1F-0CDA8D4EDB4B}" srcOrd="0" destOrd="0" presId="urn:microsoft.com/office/officeart/2005/8/layout/chevron2"/>
    <dgm:cxn modelId="{B9FBD1D4-C1B6-7B4F-B188-FEC6286797AB}" type="presParOf" srcId="{410E2C5E-E760-C349-894B-91DB818EFACA}" destId="{D1B78F57-0E4F-AE43-B664-5A71C34B4509}" srcOrd="1" destOrd="0" presId="urn:microsoft.com/office/officeart/2005/8/layout/chevron2"/>
    <dgm:cxn modelId="{E05D1565-8005-2D4B-8A8B-A320600B5770}" type="presParOf" srcId="{08147B48-4489-4049-934F-CE3CBBBD35F1}" destId="{8D65CAD0-CECA-FE4A-BC6C-3C1182495D56}" srcOrd="1" destOrd="0" presId="urn:microsoft.com/office/officeart/2005/8/layout/chevron2"/>
    <dgm:cxn modelId="{AC0410AC-5F73-AD40-903F-6BEDB57E756A}" type="presParOf" srcId="{08147B48-4489-4049-934F-CE3CBBBD35F1}" destId="{B2384A95-F94E-DE4E-AB1F-EB2312027B86}" srcOrd="2" destOrd="0" presId="urn:microsoft.com/office/officeart/2005/8/layout/chevron2"/>
    <dgm:cxn modelId="{2B8A0A31-F90A-C046-86DC-2E8E3658E50C}" type="presParOf" srcId="{B2384A95-F94E-DE4E-AB1F-EB2312027B86}" destId="{C4257786-D5CD-B74C-956A-49619EBA4705}" srcOrd="0" destOrd="0" presId="urn:microsoft.com/office/officeart/2005/8/layout/chevron2"/>
    <dgm:cxn modelId="{0FCA3BDA-4D19-C645-AC9B-F0FEF6DBC9E1}" type="presParOf" srcId="{B2384A95-F94E-DE4E-AB1F-EB2312027B86}" destId="{074B0E4B-BA8B-8C44-9903-D660A5BD1F72}" srcOrd="1" destOrd="0" presId="urn:microsoft.com/office/officeart/2005/8/layout/chevron2"/>
    <dgm:cxn modelId="{D1B0D640-662D-6E42-8721-DE5170BEE915}" type="presParOf" srcId="{08147B48-4489-4049-934F-CE3CBBBD35F1}" destId="{54C55074-B23D-5840-81F5-B65AD9A75614}" srcOrd="3" destOrd="0" presId="urn:microsoft.com/office/officeart/2005/8/layout/chevron2"/>
    <dgm:cxn modelId="{879DAF00-616E-504C-98E6-FE54A4F3C90E}" type="presParOf" srcId="{08147B48-4489-4049-934F-CE3CBBBD35F1}" destId="{6E6869EB-12E5-3646-B3B1-D9225DF2AEFD}" srcOrd="4" destOrd="0" presId="urn:microsoft.com/office/officeart/2005/8/layout/chevron2"/>
    <dgm:cxn modelId="{BDCE8A75-E729-FF47-BBB9-9F9598AF57B0}" type="presParOf" srcId="{6E6869EB-12E5-3646-B3B1-D9225DF2AEFD}" destId="{4FAE5CAA-B1E2-EE4D-ADBA-00BBAFD774A0}" srcOrd="0" destOrd="0" presId="urn:microsoft.com/office/officeart/2005/8/layout/chevron2"/>
    <dgm:cxn modelId="{593CE92C-D054-764E-B677-8A71D85BE584}" type="presParOf" srcId="{6E6869EB-12E5-3646-B3B1-D9225DF2AEFD}" destId="{42F9368A-737F-C345-ADC1-699CEC0E636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F872D46-51F9-4023-83E9-0216D4489DA7}" type="doc">
      <dgm:prSet loTypeId="urn:microsoft.com/office/officeart/2005/8/layout/radial5" loCatId="relationship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IN"/>
        </a:p>
      </dgm:t>
    </dgm:pt>
    <dgm:pt modelId="{DF646D63-E5AB-44E3-959E-A84156ED244C}">
      <dgm:prSet phldrT="[Text]" custT="1">
        <dgm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800" b="1" dirty="0" smtClean="0"/>
            <a:t>Digital Identity</a:t>
          </a:r>
          <a:endParaRPr lang="en-IN" sz="1800" b="1" dirty="0"/>
        </a:p>
      </dgm:t>
    </dgm:pt>
    <dgm:pt modelId="{57CBB933-A005-466C-AC48-AFF6BC35A33F}" type="parTrans" cxnId="{8E5C3773-849A-4234-B22F-DCA876F5096E}">
      <dgm:prSet/>
      <dgm:spPr/>
      <dgm:t>
        <a:bodyPr/>
        <a:lstStyle/>
        <a:p>
          <a:endParaRPr lang="en-IN" sz="2000" b="1"/>
        </a:p>
      </dgm:t>
    </dgm:pt>
    <dgm:pt modelId="{0264BD30-FDAF-4162-AEF7-60C38E4FE13F}" type="sibTrans" cxnId="{8E5C3773-849A-4234-B22F-DCA876F5096E}">
      <dgm:prSet/>
      <dgm:spPr/>
      <dgm:t>
        <a:bodyPr/>
        <a:lstStyle/>
        <a:p>
          <a:endParaRPr lang="en-IN" sz="2000" b="1"/>
        </a:p>
      </dgm:t>
    </dgm:pt>
    <dgm:pt modelId="{59354931-8BAC-4A80-A51A-4CEFD13BD93E}">
      <dgm:prSet phldrT="[Text]"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>
        <a:solidFill>
          <a:schemeClr val="bg2">
            <a:lumMod val="25000"/>
          </a:schemeClr>
        </a:solidFill>
      </dgm:spPr>
      <dgm:t>
        <a:bodyPr/>
        <a:lstStyle/>
        <a:p>
          <a:r>
            <a:rPr lang="en-US" sz="1200" b="1" dirty="0" smtClean="0"/>
            <a:t>Local Language Content</a:t>
          </a:r>
          <a:endParaRPr lang="en-IN" sz="1200" b="1" dirty="0"/>
        </a:p>
      </dgm:t>
    </dgm:pt>
    <dgm:pt modelId="{C43E1ACE-DD9D-4834-AA00-12782B98BEE3}" type="parTrans" cxnId="{8E1672BD-F0EA-4FAB-9203-79B194D39242}">
      <dgm:prSet custT="1"/>
      <dgm:spPr/>
      <dgm:t>
        <a:bodyPr/>
        <a:lstStyle/>
        <a:p>
          <a:endParaRPr lang="en-IN" sz="1200" b="1"/>
        </a:p>
      </dgm:t>
    </dgm:pt>
    <dgm:pt modelId="{4632AD02-B9FE-48F2-97FE-5E67CBEC8C36}" type="sibTrans" cxnId="{8E1672BD-F0EA-4FAB-9203-79B194D39242}">
      <dgm:prSet/>
      <dgm:spPr/>
      <dgm:t>
        <a:bodyPr/>
        <a:lstStyle/>
        <a:p>
          <a:endParaRPr lang="en-IN" sz="2000" b="1"/>
        </a:p>
      </dgm:t>
    </dgm:pt>
    <dgm:pt modelId="{ACF76F91-44C0-4568-B065-814866C5B2C4}">
      <dgm:prSet phldrT="[Text]"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>
        <a:solidFill>
          <a:schemeClr val="bg2">
            <a:lumMod val="25000"/>
          </a:schemeClr>
        </a:solidFill>
      </dgm:spPr>
      <dgm:t>
        <a:bodyPr/>
        <a:lstStyle/>
        <a:p>
          <a:r>
            <a:rPr lang="en-US" sz="1200" b="1" dirty="0" smtClean="0"/>
            <a:t>Credit Registries</a:t>
          </a:r>
          <a:endParaRPr lang="en-IN" sz="1200" b="1" dirty="0"/>
        </a:p>
      </dgm:t>
    </dgm:pt>
    <dgm:pt modelId="{268795EE-B9C7-4EB8-97E9-B5C1AB87A277}" type="parTrans" cxnId="{B205B448-0C62-4E04-A52D-64092AEE01D4}">
      <dgm:prSet custT="1"/>
      <dgm:spPr/>
      <dgm:t>
        <a:bodyPr/>
        <a:lstStyle/>
        <a:p>
          <a:endParaRPr lang="en-IN" sz="1200" b="1"/>
        </a:p>
      </dgm:t>
    </dgm:pt>
    <dgm:pt modelId="{3464A976-E5FD-4014-8094-3B6DBCA5B8DC}" type="sibTrans" cxnId="{B205B448-0C62-4E04-A52D-64092AEE01D4}">
      <dgm:prSet/>
      <dgm:spPr/>
      <dgm:t>
        <a:bodyPr/>
        <a:lstStyle/>
        <a:p>
          <a:endParaRPr lang="en-IN" sz="2000" b="1"/>
        </a:p>
      </dgm:t>
    </dgm:pt>
    <dgm:pt modelId="{9352FB50-AAD4-41C5-B9AB-D043BE8EBA9E}">
      <dgm:prSet phldrT="[Text]"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>
        <a:solidFill>
          <a:schemeClr val="bg2">
            <a:lumMod val="25000"/>
          </a:schemeClr>
        </a:solidFill>
      </dgm:spPr>
      <dgm:t>
        <a:bodyPr/>
        <a:lstStyle/>
        <a:p>
          <a:r>
            <a:rPr lang="en-US" sz="1200" b="1" dirty="0" smtClean="0"/>
            <a:t>Digital / Online Payment</a:t>
          </a:r>
          <a:endParaRPr lang="en-IN" sz="1200" b="1" dirty="0"/>
        </a:p>
      </dgm:t>
    </dgm:pt>
    <dgm:pt modelId="{D8844476-7087-4FE8-93CC-1E68C897EE2B}" type="parTrans" cxnId="{7CF3E3DE-EE62-4722-B7D8-6E65943604DE}">
      <dgm:prSet custT="1"/>
      <dgm:spPr/>
      <dgm:t>
        <a:bodyPr/>
        <a:lstStyle/>
        <a:p>
          <a:endParaRPr lang="en-IN" sz="1200" b="1"/>
        </a:p>
      </dgm:t>
    </dgm:pt>
    <dgm:pt modelId="{C905A926-3F76-4E30-9F6C-D32D98FAA560}" type="sibTrans" cxnId="{7CF3E3DE-EE62-4722-B7D8-6E65943604DE}">
      <dgm:prSet/>
      <dgm:spPr/>
      <dgm:t>
        <a:bodyPr/>
        <a:lstStyle/>
        <a:p>
          <a:endParaRPr lang="en-IN" sz="2000" b="1"/>
        </a:p>
      </dgm:t>
    </dgm:pt>
    <dgm:pt modelId="{6436A12D-E659-4632-84B7-8498AC6746AE}">
      <dgm:prSet phldrT="[Text]"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>
        <a:solidFill>
          <a:schemeClr val="bg2">
            <a:lumMod val="25000"/>
          </a:schemeClr>
        </a:solidFill>
      </dgm:spPr>
      <dgm:t>
        <a:bodyPr/>
        <a:lstStyle/>
        <a:p>
          <a:r>
            <a:rPr lang="en-US" sz="1200" b="1" dirty="0" smtClean="0"/>
            <a:t>Mobile Commerce</a:t>
          </a:r>
          <a:endParaRPr lang="en-IN" sz="1200" b="1" dirty="0"/>
        </a:p>
      </dgm:t>
    </dgm:pt>
    <dgm:pt modelId="{AA0C255E-CB18-4964-B826-AF61D750E2AC}" type="parTrans" cxnId="{E220ECF5-9688-4C2D-B608-00855FA190DF}">
      <dgm:prSet custT="1"/>
      <dgm:spPr/>
      <dgm:t>
        <a:bodyPr/>
        <a:lstStyle/>
        <a:p>
          <a:endParaRPr lang="en-IN" sz="1200" b="1"/>
        </a:p>
      </dgm:t>
    </dgm:pt>
    <dgm:pt modelId="{F3528FB3-FE3F-44AD-8BD2-DB27B6D06551}" type="sibTrans" cxnId="{E220ECF5-9688-4C2D-B608-00855FA190DF}">
      <dgm:prSet/>
      <dgm:spPr/>
      <dgm:t>
        <a:bodyPr/>
        <a:lstStyle/>
        <a:p>
          <a:endParaRPr lang="en-IN" sz="2000" b="1"/>
        </a:p>
      </dgm:t>
    </dgm:pt>
    <dgm:pt modelId="{B87068A3-81C0-4ECE-B649-4968E581DD24}">
      <dgm:prSet phldrT="[Text]"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>
        <a:solidFill>
          <a:schemeClr val="bg2">
            <a:lumMod val="25000"/>
          </a:schemeClr>
        </a:solidFill>
      </dgm:spPr>
      <dgm:t>
        <a:bodyPr/>
        <a:lstStyle/>
        <a:p>
          <a:r>
            <a:rPr lang="en-US" sz="1200" b="1" dirty="0" smtClean="0"/>
            <a:t>Insurance, banking</a:t>
          </a:r>
          <a:endParaRPr lang="en-IN" sz="1200" b="1" dirty="0"/>
        </a:p>
      </dgm:t>
    </dgm:pt>
    <dgm:pt modelId="{A35ED719-BA9B-4123-B366-DE6F40F23EF3}" type="parTrans" cxnId="{DD2600F8-F2F9-4663-8A9D-AEF86F771D10}">
      <dgm:prSet custT="1"/>
      <dgm:spPr/>
      <dgm:t>
        <a:bodyPr/>
        <a:lstStyle/>
        <a:p>
          <a:endParaRPr lang="en-IN" sz="1200" b="1"/>
        </a:p>
      </dgm:t>
    </dgm:pt>
    <dgm:pt modelId="{BB4022E1-402F-4868-B73B-0855E7ED8FE8}" type="sibTrans" cxnId="{DD2600F8-F2F9-4663-8A9D-AEF86F771D10}">
      <dgm:prSet/>
      <dgm:spPr/>
      <dgm:t>
        <a:bodyPr/>
        <a:lstStyle/>
        <a:p>
          <a:endParaRPr lang="en-IN" sz="2000" b="1"/>
        </a:p>
      </dgm:t>
    </dgm:pt>
    <dgm:pt modelId="{EDBBD530-7239-48B7-BE4A-951C5D28873B}">
      <dgm:prSet phldrT="[Text]"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>
        <a:solidFill>
          <a:schemeClr val="bg2">
            <a:lumMod val="25000"/>
          </a:schemeClr>
        </a:solidFill>
      </dgm:spPr>
      <dgm:t>
        <a:bodyPr/>
        <a:lstStyle/>
        <a:p>
          <a:r>
            <a:rPr lang="en-US" sz="1200" b="1" dirty="0" smtClean="0"/>
            <a:t>Govt. Services</a:t>
          </a:r>
          <a:endParaRPr lang="en-IN" sz="1200" b="1" dirty="0"/>
        </a:p>
      </dgm:t>
    </dgm:pt>
    <dgm:pt modelId="{E95BF4EB-2349-4F2D-AE8C-924F254893A2}" type="parTrans" cxnId="{DD225656-EDED-4587-90F6-3EF294B37A4C}">
      <dgm:prSet custT="1"/>
      <dgm:spPr/>
      <dgm:t>
        <a:bodyPr/>
        <a:lstStyle/>
        <a:p>
          <a:endParaRPr lang="en-IN" sz="1200" b="1"/>
        </a:p>
      </dgm:t>
    </dgm:pt>
    <dgm:pt modelId="{87DCAD74-FA7C-4704-8EE5-7576EA08D294}" type="sibTrans" cxnId="{DD225656-EDED-4587-90F6-3EF294B37A4C}">
      <dgm:prSet/>
      <dgm:spPr/>
      <dgm:t>
        <a:bodyPr/>
        <a:lstStyle/>
        <a:p>
          <a:endParaRPr lang="en-IN" sz="2000" b="1"/>
        </a:p>
      </dgm:t>
    </dgm:pt>
    <dgm:pt modelId="{0B408A74-1032-4EDA-8CDD-669011EA765B}">
      <dgm:prSet phldrT="[Text]"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>
        <a:solidFill>
          <a:schemeClr val="bg2">
            <a:lumMod val="25000"/>
          </a:schemeClr>
        </a:solidFill>
      </dgm:spPr>
      <dgm:t>
        <a:bodyPr/>
        <a:lstStyle/>
        <a:p>
          <a:r>
            <a:rPr lang="en-US" sz="1200" b="1" dirty="0" smtClean="0"/>
            <a:t>Social Networks</a:t>
          </a:r>
          <a:endParaRPr lang="en-IN" sz="1200" b="1" dirty="0"/>
        </a:p>
      </dgm:t>
    </dgm:pt>
    <dgm:pt modelId="{CA9E8871-8296-4B1E-91BB-630A26A4190E}" type="parTrans" cxnId="{8213CF73-4C81-44C1-8C0F-A8ECDDB807AF}">
      <dgm:prSet/>
      <dgm:spPr/>
      <dgm:t>
        <a:bodyPr/>
        <a:lstStyle/>
        <a:p>
          <a:endParaRPr lang="en-IN"/>
        </a:p>
      </dgm:t>
    </dgm:pt>
    <dgm:pt modelId="{C1DF06AA-E97D-4888-9A62-3CF7F1C3927F}" type="sibTrans" cxnId="{8213CF73-4C81-44C1-8C0F-A8ECDDB807AF}">
      <dgm:prSet/>
      <dgm:spPr/>
    </dgm:pt>
    <dgm:pt modelId="{7105D7B5-67A8-404C-9EC4-3D19960B772D}" type="pres">
      <dgm:prSet presAssocID="{9F872D46-51F9-4023-83E9-0216D4489DA7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C63B8FB9-91C6-4B57-A7E7-C2A83C970CC0}" type="pres">
      <dgm:prSet presAssocID="{DF646D63-E5AB-44E3-959E-A84156ED244C}" presName="centerShape" presStyleLbl="node0" presStyleIdx="0" presStyleCnt="1"/>
      <dgm:spPr/>
      <dgm:t>
        <a:bodyPr/>
        <a:lstStyle/>
        <a:p>
          <a:endParaRPr lang="en-IN"/>
        </a:p>
      </dgm:t>
    </dgm:pt>
    <dgm:pt modelId="{5697D231-6F69-48AD-A749-69049CABD728}" type="pres">
      <dgm:prSet presAssocID="{C43E1ACE-DD9D-4834-AA00-12782B98BEE3}" presName="parTrans" presStyleLbl="sibTrans2D1" presStyleIdx="0" presStyleCnt="7"/>
      <dgm:spPr/>
      <dgm:t>
        <a:bodyPr/>
        <a:lstStyle/>
        <a:p>
          <a:endParaRPr lang="en-IN"/>
        </a:p>
      </dgm:t>
    </dgm:pt>
    <dgm:pt modelId="{899E3A5F-D003-43D9-8D14-63B150052936}" type="pres">
      <dgm:prSet presAssocID="{C43E1ACE-DD9D-4834-AA00-12782B98BEE3}" presName="connectorText" presStyleLbl="sibTrans2D1" presStyleIdx="0" presStyleCnt="7"/>
      <dgm:spPr/>
      <dgm:t>
        <a:bodyPr/>
        <a:lstStyle/>
        <a:p>
          <a:endParaRPr lang="en-IN"/>
        </a:p>
      </dgm:t>
    </dgm:pt>
    <dgm:pt modelId="{54FFAF78-EF73-48AD-B78F-17B0DB1D7298}" type="pres">
      <dgm:prSet presAssocID="{59354931-8BAC-4A80-A51A-4CEFD13BD93E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B1A40406-6E7E-4ECA-9C2F-10BB8F4DCBA9}" type="pres">
      <dgm:prSet presAssocID="{268795EE-B9C7-4EB8-97E9-B5C1AB87A277}" presName="parTrans" presStyleLbl="sibTrans2D1" presStyleIdx="1" presStyleCnt="7"/>
      <dgm:spPr/>
      <dgm:t>
        <a:bodyPr/>
        <a:lstStyle/>
        <a:p>
          <a:endParaRPr lang="en-IN"/>
        </a:p>
      </dgm:t>
    </dgm:pt>
    <dgm:pt modelId="{DFE7C82F-17BF-4AD0-ACEC-1AF01FAD3B85}" type="pres">
      <dgm:prSet presAssocID="{268795EE-B9C7-4EB8-97E9-B5C1AB87A277}" presName="connectorText" presStyleLbl="sibTrans2D1" presStyleIdx="1" presStyleCnt="7"/>
      <dgm:spPr/>
      <dgm:t>
        <a:bodyPr/>
        <a:lstStyle/>
        <a:p>
          <a:endParaRPr lang="en-IN"/>
        </a:p>
      </dgm:t>
    </dgm:pt>
    <dgm:pt modelId="{7E1AAFE0-7C53-427C-98EA-103E4F4B3E96}" type="pres">
      <dgm:prSet presAssocID="{ACF76F91-44C0-4568-B065-814866C5B2C4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06D3F9FE-E6BE-487C-9FED-1D080E0DECA7}" type="pres">
      <dgm:prSet presAssocID="{D8844476-7087-4FE8-93CC-1E68C897EE2B}" presName="parTrans" presStyleLbl="sibTrans2D1" presStyleIdx="2" presStyleCnt="7"/>
      <dgm:spPr/>
      <dgm:t>
        <a:bodyPr/>
        <a:lstStyle/>
        <a:p>
          <a:endParaRPr lang="en-IN"/>
        </a:p>
      </dgm:t>
    </dgm:pt>
    <dgm:pt modelId="{A98A0569-915A-4A47-ABC4-8BAED6B60AF0}" type="pres">
      <dgm:prSet presAssocID="{D8844476-7087-4FE8-93CC-1E68C897EE2B}" presName="connectorText" presStyleLbl="sibTrans2D1" presStyleIdx="2" presStyleCnt="7"/>
      <dgm:spPr/>
      <dgm:t>
        <a:bodyPr/>
        <a:lstStyle/>
        <a:p>
          <a:endParaRPr lang="en-IN"/>
        </a:p>
      </dgm:t>
    </dgm:pt>
    <dgm:pt modelId="{F744C79E-56A0-454C-9BAB-B71E9EFC35DD}" type="pres">
      <dgm:prSet presAssocID="{9352FB50-AAD4-41C5-B9AB-D043BE8EBA9E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B9A14ADD-A5BA-42EE-93CE-C35FCFC1D671}" type="pres">
      <dgm:prSet presAssocID="{AA0C255E-CB18-4964-B826-AF61D750E2AC}" presName="parTrans" presStyleLbl="sibTrans2D1" presStyleIdx="3" presStyleCnt="7"/>
      <dgm:spPr/>
      <dgm:t>
        <a:bodyPr/>
        <a:lstStyle/>
        <a:p>
          <a:endParaRPr lang="en-IN"/>
        </a:p>
      </dgm:t>
    </dgm:pt>
    <dgm:pt modelId="{5AE371F8-9A14-4B35-81A0-9BC9E62EC8C5}" type="pres">
      <dgm:prSet presAssocID="{AA0C255E-CB18-4964-B826-AF61D750E2AC}" presName="connectorText" presStyleLbl="sibTrans2D1" presStyleIdx="3" presStyleCnt="7"/>
      <dgm:spPr/>
      <dgm:t>
        <a:bodyPr/>
        <a:lstStyle/>
        <a:p>
          <a:endParaRPr lang="en-IN"/>
        </a:p>
      </dgm:t>
    </dgm:pt>
    <dgm:pt modelId="{A71B8736-D16C-4E58-9046-DC5BF4BE6BFD}" type="pres">
      <dgm:prSet presAssocID="{6436A12D-E659-4632-84B7-8498AC6746AE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D034B744-DAF6-4554-AE32-E8F44FBFA929}" type="pres">
      <dgm:prSet presAssocID="{A35ED719-BA9B-4123-B366-DE6F40F23EF3}" presName="parTrans" presStyleLbl="sibTrans2D1" presStyleIdx="4" presStyleCnt="7"/>
      <dgm:spPr/>
      <dgm:t>
        <a:bodyPr/>
        <a:lstStyle/>
        <a:p>
          <a:endParaRPr lang="en-IN"/>
        </a:p>
      </dgm:t>
    </dgm:pt>
    <dgm:pt modelId="{548EE340-0E91-47E5-AE7B-6A189109731A}" type="pres">
      <dgm:prSet presAssocID="{A35ED719-BA9B-4123-B366-DE6F40F23EF3}" presName="connectorText" presStyleLbl="sibTrans2D1" presStyleIdx="4" presStyleCnt="7"/>
      <dgm:spPr/>
      <dgm:t>
        <a:bodyPr/>
        <a:lstStyle/>
        <a:p>
          <a:endParaRPr lang="en-IN"/>
        </a:p>
      </dgm:t>
    </dgm:pt>
    <dgm:pt modelId="{8F7E956E-2543-49D8-AB8F-FA004698F04E}" type="pres">
      <dgm:prSet presAssocID="{B87068A3-81C0-4ECE-B649-4968E581DD24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E17C3EC7-9ED7-43DC-BA89-B684B730F4FB}" type="pres">
      <dgm:prSet presAssocID="{E95BF4EB-2349-4F2D-AE8C-924F254893A2}" presName="parTrans" presStyleLbl="sibTrans2D1" presStyleIdx="5" presStyleCnt="7"/>
      <dgm:spPr/>
      <dgm:t>
        <a:bodyPr/>
        <a:lstStyle/>
        <a:p>
          <a:endParaRPr lang="en-IN"/>
        </a:p>
      </dgm:t>
    </dgm:pt>
    <dgm:pt modelId="{C10ADEED-5F3F-4D49-A657-B0B88C5BBA38}" type="pres">
      <dgm:prSet presAssocID="{E95BF4EB-2349-4F2D-AE8C-924F254893A2}" presName="connectorText" presStyleLbl="sibTrans2D1" presStyleIdx="5" presStyleCnt="7"/>
      <dgm:spPr/>
      <dgm:t>
        <a:bodyPr/>
        <a:lstStyle/>
        <a:p>
          <a:endParaRPr lang="en-IN"/>
        </a:p>
      </dgm:t>
    </dgm:pt>
    <dgm:pt modelId="{5BDFB620-A085-4A28-9102-3D19139B73C3}" type="pres">
      <dgm:prSet presAssocID="{EDBBD530-7239-48B7-BE4A-951C5D28873B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D0971066-B9B1-4AA2-8C78-0B53401B5E29}" type="pres">
      <dgm:prSet presAssocID="{CA9E8871-8296-4B1E-91BB-630A26A4190E}" presName="parTrans" presStyleLbl="sibTrans2D1" presStyleIdx="6" presStyleCnt="7"/>
      <dgm:spPr/>
      <dgm:t>
        <a:bodyPr/>
        <a:lstStyle/>
        <a:p>
          <a:endParaRPr lang="en-IN"/>
        </a:p>
      </dgm:t>
    </dgm:pt>
    <dgm:pt modelId="{0AD5026C-3122-4E4D-860D-A339367A3AB0}" type="pres">
      <dgm:prSet presAssocID="{CA9E8871-8296-4B1E-91BB-630A26A4190E}" presName="connectorText" presStyleLbl="sibTrans2D1" presStyleIdx="6" presStyleCnt="7"/>
      <dgm:spPr/>
      <dgm:t>
        <a:bodyPr/>
        <a:lstStyle/>
        <a:p>
          <a:endParaRPr lang="en-IN"/>
        </a:p>
      </dgm:t>
    </dgm:pt>
    <dgm:pt modelId="{8CF4E699-B08F-4008-8708-7A097212FED7}" type="pres">
      <dgm:prSet presAssocID="{0B408A74-1032-4EDA-8CDD-669011EA765B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12A0BB56-2A3D-0D4C-A0F3-773B5BF7CC90}" type="presOf" srcId="{268795EE-B9C7-4EB8-97E9-B5C1AB87A277}" destId="{DFE7C82F-17BF-4AD0-ACEC-1AF01FAD3B85}" srcOrd="1" destOrd="0" presId="urn:microsoft.com/office/officeart/2005/8/layout/radial5"/>
    <dgm:cxn modelId="{75DF2ED3-E673-3F4B-A408-84AA65F6FBB4}" type="presOf" srcId="{0B408A74-1032-4EDA-8CDD-669011EA765B}" destId="{8CF4E699-B08F-4008-8708-7A097212FED7}" srcOrd="0" destOrd="0" presId="urn:microsoft.com/office/officeart/2005/8/layout/radial5"/>
    <dgm:cxn modelId="{8213CF73-4C81-44C1-8C0F-A8ECDDB807AF}" srcId="{DF646D63-E5AB-44E3-959E-A84156ED244C}" destId="{0B408A74-1032-4EDA-8CDD-669011EA765B}" srcOrd="6" destOrd="0" parTransId="{CA9E8871-8296-4B1E-91BB-630A26A4190E}" sibTransId="{C1DF06AA-E97D-4888-9A62-3CF7F1C3927F}"/>
    <dgm:cxn modelId="{0C750C81-C2DD-9143-BD64-00B45012D730}" type="presOf" srcId="{E95BF4EB-2349-4F2D-AE8C-924F254893A2}" destId="{C10ADEED-5F3F-4D49-A657-B0B88C5BBA38}" srcOrd="1" destOrd="0" presId="urn:microsoft.com/office/officeart/2005/8/layout/radial5"/>
    <dgm:cxn modelId="{E220ECF5-9688-4C2D-B608-00855FA190DF}" srcId="{DF646D63-E5AB-44E3-959E-A84156ED244C}" destId="{6436A12D-E659-4632-84B7-8498AC6746AE}" srcOrd="3" destOrd="0" parTransId="{AA0C255E-CB18-4964-B826-AF61D750E2AC}" sibTransId="{F3528FB3-FE3F-44AD-8BD2-DB27B6D06551}"/>
    <dgm:cxn modelId="{D1513961-6D0F-5649-9EEB-6E517FCF24B3}" type="presOf" srcId="{268795EE-B9C7-4EB8-97E9-B5C1AB87A277}" destId="{B1A40406-6E7E-4ECA-9C2F-10BB8F4DCBA9}" srcOrd="0" destOrd="0" presId="urn:microsoft.com/office/officeart/2005/8/layout/radial5"/>
    <dgm:cxn modelId="{017F1C5E-BDFE-814F-ACA7-C4A4C83E54C1}" type="presOf" srcId="{A35ED719-BA9B-4123-B366-DE6F40F23EF3}" destId="{548EE340-0E91-47E5-AE7B-6A189109731A}" srcOrd="1" destOrd="0" presId="urn:microsoft.com/office/officeart/2005/8/layout/radial5"/>
    <dgm:cxn modelId="{67A9AFA1-AB32-8A41-8943-E7CD525C0C34}" type="presOf" srcId="{B87068A3-81C0-4ECE-B649-4968E581DD24}" destId="{8F7E956E-2543-49D8-AB8F-FA004698F04E}" srcOrd="0" destOrd="0" presId="urn:microsoft.com/office/officeart/2005/8/layout/radial5"/>
    <dgm:cxn modelId="{8E1672BD-F0EA-4FAB-9203-79B194D39242}" srcId="{DF646D63-E5AB-44E3-959E-A84156ED244C}" destId="{59354931-8BAC-4A80-A51A-4CEFD13BD93E}" srcOrd="0" destOrd="0" parTransId="{C43E1ACE-DD9D-4834-AA00-12782B98BEE3}" sibTransId="{4632AD02-B9FE-48F2-97FE-5E67CBEC8C36}"/>
    <dgm:cxn modelId="{A2AD4F1D-2186-D642-AE27-C3154BE8698B}" type="presOf" srcId="{AA0C255E-CB18-4964-B826-AF61D750E2AC}" destId="{B9A14ADD-A5BA-42EE-93CE-C35FCFC1D671}" srcOrd="0" destOrd="0" presId="urn:microsoft.com/office/officeart/2005/8/layout/radial5"/>
    <dgm:cxn modelId="{5D7DA5DF-6779-6E45-A5C0-C9E3BAC94F90}" type="presOf" srcId="{DF646D63-E5AB-44E3-959E-A84156ED244C}" destId="{C63B8FB9-91C6-4B57-A7E7-C2A83C970CC0}" srcOrd="0" destOrd="0" presId="urn:microsoft.com/office/officeart/2005/8/layout/radial5"/>
    <dgm:cxn modelId="{B28C915B-2D3E-574A-A21B-07AAABB8E6B7}" type="presOf" srcId="{E95BF4EB-2349-4F2D-AE8C-924F254893A2}" destId="{E17C3EC7-9ED7-43DC-BA89-B684B730F4FB}" srcOrd="0" destOrd="0" presId="urn:microsoft.com/office/officeart/2005/8/layout/radial5"/>
    <dgm:cxn modelId="{7D806C7F-C2C7-A946-A8A4-7B408867FDFE}" type="presOf" srcId="{CA9E8871-8296-4B1E-91BB-630A26A4190E}" destId="{0AD5026C-3122-4E4D-860D-A339367A3AB0}" srcOrd="1" destOrd="0" presId="urn:microsoft.com/office/officeart/2005/8/layout/radial5"/>
    <dgm:cxn modelId="{91332017-B8A6-9D4C-B89B-8D50F4EE3FD6}" type="presOf" srcId="{A35ED719-BA9B-4123-B366-DE6F40F23EF3}" destId="{D034B744-DAF6-4554-AE32-E8F44FBFA929}" srcOrd="0" destOrd="0" presId="urn:microsoft.com/office/officeart/2005/8/layout/radial5"/>
    <dgm:cxn modelId="{049FF08D-03CD-C348-BF07-4D17AFA00D37}" type="presOf" srcId="{AA0C255E-CB18-4964-B826-AF61D750E2AC}" destId="{5AE371F8-9A14-4B35-81A0-9BC9E62EC8C5}" srcOrd="1" destOrd="0" presId="urn:microsoft.com/office/officeart/2005/8/layout/radial5"/>
    <dgm:cxn modelId="{CCDEFDFF-C860-CC4E-9681-1803DB1DE373}" type="presOf" srcId="{D8844476-7087-4FE8-93CC-1E68C897EE2B}" destId="{06D3F9FE-E6BE-487C-9FED-1D080E0DECA7}" srcOrd="0" destOrd="0" presId="urn:microsoft.com/office/officeart/2005/8/layout/radial5"/>
    <dgm:cxn modelId="{6025F8D9-E0CC-864D-9F24-FB8FCDA4DCAA}" type="presOf" srcId="{D8844476-7087-4FE8-93CC-1E68C897EE2B}" destId="{A98A0569-915A-4A47-ABC4-8BAED6B60AF0}" srcOrd="1" destOrd="0" presId="urn:microsoft.com/office/officeart/2005/8/layout/radial5"/>
    <dgm:cxn modelId="{B205B448-0C62-4E04-A52D-64092AEE01D4}" srcId="{DF646D63-E5AB-44E3-959E-A84156ED244C}" destId="{ACF76F91-44C0-4568-B065-814866C5B2C4}" srcOrd="1" destOrd="0" parTransId="{268795EE-B9C7-4EB8-97E9-B5C1AB87A277}" sibTransId="{3464A976-E5FD-4014-8094-3B6DBCA5B8DC}"/>
    <dgm:cxn modelId="{B298AB6A-2D46-674A-9DAD-9B325DC52627}" type="presOf" srcId="{EDBBD530-7239-48B7-BE4A-951C5D28873B}" destId="{5BDFB620-A085-4A28-9102-3D19139B73C3}" srcOrd="0" destOrd="0" presId="urn:microsoft.com/office/officeart/2005/8/layout/radial5"/>
    <dgm:cxn modelId="{3F90EB0C-0C54-824F-98AC-BE3B883CC285}" type="presOf" srcId="{C43E1ACE-DD9D-4834-AA00-12782B98BEE3}" destId="{5697D231-6F69-48AD-A749-69049CABD728}" srcOrd="0" destOrd="0" presId="urn:microsoft.com/office/officeart/2005/8/layout/radial5"/>
    <dgm:cxn modelId="{9EB9146E-3E34-F047-9B14-0F3ABF71414D}" type="presOf" srcId="{C43E1ACE-DD9D-4834-AA00-12782B98BEE3}" destId="{899E3A5F-D003-43D9-8D14-63B150052936}" srcOrd="1" destOrd="0" presId="urn:microsoft.com/office/officeart/2005/8/layout/radial5"/>
    <dgm:cxn modelId="{DD2600F8-F2F9-4663-8A9D-AEF86F771D10}" srcId="{DF646D63-E5AB-44E3-959E-A84156ED244C}" destId="{B87068A3-81C0-4ECE-B649-4968E581DD24}" srcOrd="4" destOrd="0" parTransId="{A35ED719-BA9B-4123-B366-DE6F40F23EF3}" sibTransId="{BB4022E1-402F-4868-B73B-0855E7ED8FE8}"/>
    <dgm:cxn modelId="{5E651A28-A246-0242-AAED-46464B76DC2D}" type="presOf" srcId="{6436A12D-E659-4632-84B7-8498AC6746AE}" destId="{A71B8736-D16C-4E58-9046-DC5BF4BE6BFD}" srcOrd="0" destOrd="0" presId="urn:microsoft.com/office/officeart/2005/8/layout/radial5"/>
    <dgm:cxn modelId="{2D5B4FDD-EAED-5240-962B-E2AC69818C73}" type="presOf" srcId="{9F872D46-51F9-4023-83E9-0216D4489DA7}" destId="{7105D7B5-67A8-404C-9EC4-3D19960B772D}" srcOrd="0" destOrd="0" presId="urn:microsoft.com/office/officeart/2005/8/layout/radial5"/>
    <dgm:cxn modelId="{E4E57496-1C7F-9747-AF8D-2628F9F1659F}" type="presOf" srcId="{CA9E8871-8296-4B1E-91BB-630A26A4190E}" destId="{D0971066-B9B1-4AA2-8C78-0B53401B5E29}" srcOrd="0" destOrd="0" presId="urn:microsoft.com/office/officeart/2005/8/layout/radial5"/>
    <dgm:cxn modelId="{31552472-AEA1-AB4D-A100-D978B6FC3BE9}" type="presOf" srcId="{9352FB50-AAD4-41C5-B9AB-D043BE8EBA9E}" destId="{F744C79E-56A0-454C-9BAB-B71E9EFC35DD}" srcOrd="0" destOrd="0" presId="urn:microsoft.com/office/officeart/2005/8/layout/radial5"/>
    <dgm:cxn modelId="{7CF3E3DE-EE62-4722-B7D8-6E65943604DE}" srcId="{DF646D63-E5AB-44E3-959E-A84156ED244C}" destId="{9352FB50-AAD4-41C5-B9AB-D043BE8EBA9E}" srcOrd="2" destOrd="0" parTransId="{D8844476-7087-4FE8-93CC-1E68C897EE2B}" sibTransId="{C905A926-3F76-4E30-9F6C-D32D98FAA560}"/>
    <dgm:cxn modelId="{E9DCE942-A52F-4241-A355-88D4F7A1E14B}" type="presOf" srcId="{59354931-8BAC-4A80-A51A-4CEFD13BD93E}" destId="{54FFAF78-EF73-48AD-B78F-17B0DB1D7298}" srcOrd="0" destOrd="0" presId="urn:microsoft.com/office/officeart/2005/8/layout/radial5"/>
    <dgm:cxn modelId="{8E5C3773-849A-4234-B22F-DCA876F5096E}" srcId="{9F872D46-51F9-4023-83E9-0216D4489DA7}" destId="{DF646D63-E5AB-44E3-959E-A84156ED244C}" srcOrd="0" destOrd="0" parTransId="{57CBB933-A005-466C-AC48-AFF6BC35A33F}" sibTransId="{0264BD30-FDAF-4162-AEF7-60C38E4FE13F}"/>
    <dgm:cxn modelId="{DD225656-EDED-4587-90F6-3EF294B37A4C}" srcId="{DF646D63-E5AB-44E3-959E-A84156ED244C}" destId="{EDBBD530-7239-48B7-BE4A-951C5D28873B}" srcOrd="5" destOrd="0" parTransId="{E95BF4EB-2349-4F2D-AE8C-924F254893A2}" sibTransId="{87DCAD74-FA7C-4704-8EE5-7576EA08D294}"/>
    <dgm:cxn modelId="{0F8F9EAD-F3D5-3441-8644-BA7CDE64BD29}" type="presOf" srcId="{ACF76F91-44C0-4568-B065-814866C5B2C4}" destId="{7E1AAFE0-7C53-427C-98EA-103E4F4B3E96}" srcOrd="0" destOrd="0" presId="urn:microsoft.com/office/officeart/2005/8/layout/radial5"/>
    <dgm:cxn modelId="{A844A432-B9B3-7846-B28E-B11C9169B134}" type="presParOf" srcId="{7105D7B5-67A8-404C-9EC4-3D19960B772D}" destId="{C63B8FB9-91C6-4B57-A7E7-C2A83C970CC0}" srcOrd="0" destOrd="0" presId="urn:microsoft.com/office/officeart/2005/8/layout/radial5"/>
    <dgm:cxn modelId="{D6B6B71D-6ED6-3D4A-9493-4D8245AD0AAC}" type="presParOf" srcId="{7105D7B5-67A8-404C-9EC4-3D19960B772D}" destId="{5697D231-6F69-48AD-A749-69049CABD728}" srcOrd="1" destOrd="0" presId="urn:microsoft.com/office/officeart/2005/8/layout/radial5"/>
    <dgm:cxn modelId="{6F6A07F3-6176-254F-A747-05BC40F2303E}" type="presParOf" srcId="{5697D231-6F69-48AD-A749-69049CABD728}" destId="{899E3A5F-D003-43D9-8D14-63B150052936}" srcOrd="0" destOrd="0" presId="urn:microsoft.com/office/officeart/2005/8/layout/radial5"/>
    <dgm:cxn modelId="{FF9EE3D9-1871-644D-BD1A-2E44813C7F0D}" type="presParOf" srcId="{7105D7B5-67A8-404C-9EC4-3D19960B772D}" destId="{54FFAF78-EF73-48AD-B78F-17B0DB1D7298}" srcOrd="2" destOrd="0" presId="urn:microsoft.com/office/officeart/2005/8/layout/radial5"/>
    <dgm:cxn modelId="{C4040FF3-D895-5549-9789-37DEE698B965}" type="presParOf" srcId="{7105D7B5-67A8-404C-9EC4-3D19960B772D}" destId="{B1A40406-6E7E-4ECA-9C2F-10BB8F4DCBA9}" srcOrd="3" destOrd="0" presId="urn:microsoft.com/office/officeart/2005/8/layout/radial5"/>
    <dgm:cxn modelId="{14C8661D-43F5-EE48-BB4F-A4D3F0E4A908}" type="presParOf" srcId="{B1A40406-6E7E-4ECA-9C2F-10BB8F4DCBA9}" destId="{DFE7C82F-17BF-4AD0-ACEC-1AF01FAD3B85}" srcOrd="0" destOrd="0" presId="urn:microsoft.com/office/officeart/2005/8/layout/radial5"/>
    <dgm:cxn modelId="{14F65802-6C06-1B41-BAC3-5C4ADC42ED22}" type="presParOf" srcId="{7105D7B5-67A8-404C-9EC4-3D19960B772D}" destId="{7E1AAFE0-7C53-427C-98EA-103E4F4B3E96}" srcOrd="4" destOrd="0" presId="urn:microsoft.com/office/officeart/2005/8/layout/radial5"/>
    <dgm:cxn modelId="{914CDCFB-F632-564A-9518-B541FD56D167}" type="presParOf" srcId="{7105D7B5-67A8-404C-9EC4-3D19960B772D}" destId="{06D3F9FE-E6BE-487C-9FED-1D080E0DECA7}" srcOrd="5" destOrd="0" presId="urn:microsoft.com/office/officeart/2005/8/layout/radial5"/>
    <dgm:cxn modelId="{C14F4C2D-123B-764B-AAB5-05B050556E0E}" type="presParOf" srcId="{06D3F9FE-E6BE-487C-9FED-1D080E0DECA7}" destId="{A98A0569-915A-4A47-ABC4-8BAED6B60AF0}" srcOrd="0" destOrd="0" presId="urn:microsoft.com/office/officeart/2005/8/layout/radial5"/>
    <dgm:cxn modelId="{AC2E3AD4-7ADE-A547-9897-F5722CF54F1A}" type="presParOf" srcId="{7105D7B5-67A8-404C-9EC4-3D19960B772D}" destId="{F744C79E-56A0-454C-9BAB-B71E9EFC35DD}" srcOrd="6" destOrd="0" presId="urn:microsoft.com/office/officeart/2005/8/layout/radial5"/>
    <dgm:cxn modelId="{EF31B385-654F-C040-990D-1096C3883E2A}" type="presParOf" srcId="{7105D7B5-67A8-404C-9EC4-3D19960B772D}" destId="{B9A14ADD-A5BA-42EE-93CE-C35FCFC1D671}" srcOrd="7" destOrd="0" presId="urn:microsoft.com/office/officeart/2005/8/layout/radial5"/>
    <dgm:cxn modelId="{E9609485-0433-4045-934F-11AA01B1BB74}" type="presParOf" srcId="{B9A14ADD-A5BA-42EE-93CE-C35FCFC1D671}" destId="{5AE371F8-9A14-4B35-81A0-9BC9E62EC8C5}" srcOrd="0" destOrd="0" presId="urn:microsoft.com/office/officeart/2005/8/layout/radial5"/>
    <dgm:cxn modelId="{212B8FE3-4875-9F4C-8981-76D4FBB70FED}" type="presParOf" srcId="{7105D7B5-67A8-404C-9EC4-3D19960B772D}" destId="{A71B8736-D16C-4E58-9046-DC5BF4BE6BFD}" srcOrd="8" destOrd="0" presId="urn:microsoft.com/office/officeart/2005/8/layout/radial5"/>
    <dgm:cxn modelId="{05E55CE0-B615-6A4B-98AB-F3BDD2A4E373}" type="presParOf" srcId="{7105D7B5-67A8-404C-9EC4-3D19960B772D}" destId="{D034B744-DAF6-4554-AE32-E8F44FBFA929}" srcOrd="9" destOrd="0" presId="urn:microsoft.com/office/officeart/2005/8/layout/radial5"/>
    <dgm:cxn modelId="{DE7ED8A8-C80F-A74B-96AC-0369DFB0E628}" type="presParOf" srcId="{D034B744-DAF6-4554-AE32-E8F44FBFA929}" destId="{548EE340-0E91-47E5-AE7B-6A189109731A}" srcOrd="0" destOrd="0" presId="urn:microsoft.com/office/officeart/2005/8/layout/radial5"/>
    <dgm:cxn modelId="{9BA7A334-E603-F94F-B8AB-28FC5A52FCFB}" type="presParOf" srcId="{7105D7B5-67A8-404C-9EC4-3D19960B772D}" destId="{8F7E956E-2543-49D8-AB8F-FA004698F04E}" srcOrd="10" destOrd="0" presId="urn:microsoft.com/office/officeart/2005/8/layout/radial5"/>
    <dgm:cxn modelId="{C3789F27-C10B-504E-AF74-19AE357F4E5B}" type="presParOf" srcId="{7105D7B5-67A8-404C-9EC4-3D19960B772D}" destId="{E17C3EC7-9ED7-43DC-BA89-B684B730F4FB}" srcOrd="11" destOrd="0" presId="urn:microsoft.com/office/officeart/2005/8/layout/radial5"/>
    <dgm:cxn modelId="{DD229F01-73F7-3F42-BB7A-CCE25BD97F20}" type="presParOf" srcId="{E17C3EC7-9ED7-43DC-BA89-B684B730F4FB}" destId="{C10ADEED-5F3F-4D49-A657-B0B88C5BBA38}" srcOrd="0" destOrd="0" presId="urn:microsoft.com/office/officeart/2005/8/layout/radial5"/>
    <dgm:cxn modelId="{848BBBE9-2BAE-E445-8B3E-878E958E25A5}" type="presParOf" srcId="{7105D7B5-67A8-404C-9EC4-3D19960B772D}" destId="{5BDFB620-A085-4A28-9102-3D19139B73C3}" srcOrd="12" destOrd="0" presId="urn:microsoft.com/office/officeart/2005/8/layout/radial5"/>
    <dgm:cxn modelId="{5E23F912-4C3B-934D-82E2-04466B14C3A8}" type="presParOf" srcId="{7105D7B5-67A8-404C-9EC4-3D19960B772D}" destId="{D0971066-B9B1-4AA2-8C78-0B53401B5E29}" srcOrd="13" destOrd="0" presId="urn:microsoft.com/office/officeart/2005/8/layout/radial5"/>
    <dgm:cxn modelId="{C0468E6F-8A76-8B44-9741-787938398110}" type="presParOf" srcId="{D0971066-B9B1-4AA2-8C78-0B53401B5E29}" destId="{0AD5026C-3122-4E4D-860D-A339367A3AB0}" srcOrd="0" destOrd="0" presId="urn:microsoft.com/office/officeart/2005/8/layout/radial5"/>
    <dgm:cxn modelId="{B8A1C7C5-4FBA-7D43-995D-9DBC9B4F2D26}" type="presParOf" srcId="{7105D7B5-67A8-404C-9EC4-3D19960B772D}" destId="{8CF4E699-B08F-4008-8708-7A097212FED7}" srcOrd="1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A0C9D6-7FA2-6B4D-BBFB-D3BB069C52C4}">
      <dsp:nvSpPr>
        <dsp:cNvPr id="0" name=""/>
        <dsp:cNvSpPr/>
      </dsp:nvSpPr>
      <dsp:spPr>
        <a:xfrm rot="5400000">
          <a:off x="-245635" y="246082"/>
          <a:ext cx="1637567" cy="1146297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Identity</a:t>
          </a:r>
          <a:endParaRPr lang="en-US" sz="1600" kern="1200" dirty="0"/>
        </a:p>
      </dsp:txBody>
      <dsp:txXfrm rot="-5400000">
        <a:off x="1" y="573596"/>
        <a:ext cx="1146297" cy="491270"/>
      </dsp:txXfrm>
    </dsp:sp>
    <dsp:sp modelId="{9ED0AFC1-2BD8-5046-A4EC-D07B9CA19D07}">
      <dsp:nvSpPr>
        <dsp:cNvPr id="0" name=""/>
        <dsp:cNvSpPr/>
      </dsp:nvSpPr>
      <dsp:spPr>
        <a:xfrm rot="5400000">
          <a:off x="4155739" y="-3008994"/>
          <a:ext cx="1064418" cy="70833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latin typeface="Candara" pitchFamily="34" charset="0"/>
            </a:rPr>
            <a:t>Unique identity to every resident of India which is nationally valid – especially useful for those who have no identity</a:t>
          </a:r>
          <a:endParaRPr lang="en-US" sz="1400" kern="1200" dirty="0"/>
        </a:p>
      </dsp:txBody>
      <dsp:txXfrm rot="-5400000">
        <a:off x="1146298" y="52408"/>
        <a:ext cx="7031341" cy="960496"/>
      </dsp:txXfrm>
    </dsp:sp>
    <dsp:sp modelId="{AF5FB98B-BB2C-C24D-B65D-93902F2A20AF}">
      <dsp:nvSpPr>
        <dsp:cNvPr id="0" name=""/>
        <dsp:cNvSpPr/>
      </dsp:nvSpPr>
      <dsp:spPr>
        <a:xfrm rot="5400000">
          <a:off x="-245635" y="1689832"/>
          <a:ext cx="1637567" cy="1146297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Mobility</a:t>
          </a:r>
          <a:endParaRPr lang="en-US" sz="1600" kern="1200" dirty="0"/>
        </a:p>
      </dsp:txBody>
      <dsp:txXfrm rot="-5400000">
        <a:off x="1" y="2017346"/>
        <a:ext cx="1146297" cy="491270"/>
      </dsp:txXfrm>
    </dsp:sp>
    <dsp:sp modelId="{2BA3B37F-8B0C-AE47-8F8A-E60938859FDC}">
      <dsp:nvSpPr>
        <dsp:cNvPr id="0" name=""/>
        <dsp:cNvSpPr/>
      </dsp:nvSpPr>
      <dsp:spPr>
        <a:xfrm rot="5400000">
          <a:off x="4155739" y="-1565244"/>
          <a:ext cx="1064418" cy="70833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err="1" smtClean="0">
              <a:latin typeface="Candara" pitchFamily="34" charset="0"/>
            </a:rPr>
            <a:t>Aadhaar</a:t>
          </a:r>
          <a:r>
            <a:rPr lang="en-US" sz="1400" kern="1200" dirty="0" smtClean="0">
              <a:latin typeface="Candara" pitchFamily="34" charset="0"/>
            </a:rPr>
            <a:t> recognizes that the Indian resident is mobile and migrant. </a:t>
          </a:r>
          <a:r>
            <a:rPr lang="en-US" sz="1400" kern="1200" dirty="0" err="1" smtClean="0">
              <a:latin typeface="Candara" pitchFamily="34" charset="0"/>
            </a:rPr>
            <a:t>Aadhaar</a:t>
          </a:r>
          <a:r>
            <a:rPr lang="en-US" sz="1400" kern="1200" dirty="0" smtClean="0">
              <a:latin typeface="Candara" pitchFamily="34" charset="0"/>
            </a:rPr>
            <a:t> enrollment because of its unique de-duplication capability can be done anytime anywhere. 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err="1" smtClean="0">
              <a:latin typeface="Candara" pitchFamily="34" charset="0"/>
            </a:rPr>
            <a:t>Aadhaar</a:t>
          </a:r>
          <a:r>
            <a:rPr lang="en-US" sz="1400" kern="1200" dirty="0" smtClean="0">
              <a:latin typeface="Candara" pitchFamily="34" charset="0"/>
            </a:rPr>
            <a:t> authentication because of its on-line nature can also be verified anytime, anywhere. </a:t>
          </a:r>
          <a:endParaRPr lang="en-US" sz="1400" kern="1200" dirty="0"/>
        </a:p>
      </dsp:txBody>
      <dsp:txXfrm rot="-5400000">
        <a:off x="1146298" y="1496158"/>
        <a:ext cx="7031341" cy="960496"/>
      </dsp:txXfrm>
    </dsp:sp>
    <dsp:sp modelId="{6DE4D86E-CB93-BF48-B416-FB4F00B18D28}">
      <dsp:nvSpPr>
        <dsp:cNvPr id="0" name=""/>
        <dsp:cNvSpPr/>
      </dsp:nvSpPr>
      <dsp:spPr>
        <a:xfrm rot="5400000">
          <a:off x="-245635" y="3133582"/>
          <a:ext cx="1637567" cy="1146297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Candara" pitchFamily="34" charset="0"/>
            </a:rPr>
            <a:t>Gateway to Services</a:t>
          </a:r>
          <a:endParaRPr lang="en-US" sz="1600" kern="1200" dirty="0"/>
        </a:p>
      </dsp:txBody>
      <dsp:txXfrm rot="-5400000">
        <a:off x="1" y="3461096"/>
        <a:ext cx="1146297" cy="491270"/>
      </dsp:txXfrm>
    </dsp:sp>
    <dsp:sp modelId="{1B7C0D66-500F-E742-915C-20E099C5F492}">
      <dsp:nvSpPr>
        <dsp:cNvPr id="0" name=""/>
        <dsp:cNvSpPr/>
      </dsp:nvSpPr>
      <dsp:spPr>
        <a:xfrm rot="5400000">
          <a:off x="4155739" y="-121494"/>
          <a:ext cx="1064418" cy="70833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latin typeface="Candara" pitchFamily="34" charset="0"/>
            </a:rPr>
            <a:t>As </a:t>
          </a:r>
          <a:r>
            <a:rPr lang="en-US" sz="1400" kern="1200" dirty="0" err="1" smtClean="0">
              <a:latin typeface="Candara" pitchFamily="34" charset="0"/>
            </a:rPr>
            <a:t>Aadhaar</a:t>
          </a:r>
          <a:r>
            <a:rPr lang="en-US" sz="1400" kern="1200" dirty="0" smtClean="0">
              <a:latin typeface="Candara" pitchFamily="34" charset="0"/>
            </a:rPr>
            <a:t> becomes a KYC (or POI and POA) for a whole range of products and services (bank accounts, mobile connections, LPG connections, state Govt. services, insurance, </a:t>
          </a:r>
          <a:r>
            <a:rPr lang="en-US" sz="1400" kern="1200" dirty="0" err="1" smtClean="0">
              <a:latin typeface="Candara" pitchFamily="34" charset="0"/>
            </a:rPr>
            <a:t>etc</a:t>
          </a:r>
          <a:r>
            <a:rPr lang="en-US" sz="1400" kern="1200" dirty="0" smtClean="0">
              <a:latin typeface="Candara" pitchFamily="34" charset="0"/>
            </a:rPr>
            <a:t>), just possession of an </a:t>
          </a:r>
          <a:r>
            <a:rPr lang="en-US" sz="1400" kern="1200" dirty="0" err="1" smtClean="0">
              <a:latin typeface="Candara" pitchFamily="34" charset="0"/>
            </a:rPr>
            <a:t>Aadhaar</a:t>
          </a:r>
          <a:r>
            <a:rPr lang="en-US" sz="1400" kern="1200" dirty="0" smtClean="0">
              <a:latin typeface="Candara" pitchFamily="34" charset="0"/>
            </a:rPr>
            <a:t> number opens more and more doors.</a:t>
          </a:r>
          <a:endParaRPr lang="en-US" sz="1400" kern="1200" dirty="0"/>
        </a:p>
      </dsp:txBody>
      <dsp:txXfrm rot="-5400000">
        <a:off x="1146298" y="2939908"/>
        <a:ext cx="7031341" cy="9604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75DC17-7D5B-6D43-8D96-37CA0EBBF570}">
      <dsp:nvSpPr>
        <dsp:cNvPr id="0" name=""/>
        <dsp:cNvSpPr/>
      </dsp:nvSpPr>
      <dsp:spPr>
        <a:xfrm rot="5400000">
          <a:off x="-245635" y="246082"/>
          <a:ext cx="1637567" cy="1146297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latin typeface="Candara" pitchFamily="34" charset="0"/>
            </a:rPr>
            <a:t>Convenience</a:t>
          </a:r>
          <a:endParaRPr lang="en-US" sz="1400" kern="1200" dirty="0"/>
        </a:p>
      </dsp:txBody>
      <dsp:txXfrm rot="-5400000">
        <a:off x="1" y="573596"/>
        <a:ext cx="1146297" cy="491270"/>
      </dsp:txXfrm>
    </dsp:sp>
    <dsp:sp modelId="{2604AC6D-A772-044E-A017-10E1BDED7E80}">
      <dsp:nvSpPr>
        <dsp:cNvPr id="0" name=""/>
        <dsp:cNvSpPr/>
      </dsp:nvSpPr>
      <dsp:spPr>
        <a:xfrm rot="5400000">
          <a:off x="4155739" y="-3008994"/>
          <a:ext cx="1064418" cy="70833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latin typeface="Candara" pitchFamily="34" charset="0"/>
            </a:rPr>
            <a:t>Availability of e-services, multiple assisted agent points (BCs, CSC, Post Office </a:t>
          </a:r>
          <a:r>
            <a:rPr lang="en-US" sz="1600" kern="1200" dirty="0" err="1" smtClean="0">
              <a:latin typeface="Candara" pitchFamily="34" charset="0"/>
            </a:rPr>
            <a:t>etc</a:t>
          </a:r>
          <a:r>
            <a:rPr lang="en-US" sz="1600" kern="1200" dirty="0" smtClean="0">
              <a:latin typeface="Candara" pitchFamily="34" charset="0"/>
            </a:rPr>
            <a:t>) along with self-service make access to public services far more convenient, at your doorstep or cell phone, and many of these services will be available 24x7.</a:t>
          </a:r>
          <a:endParaRPr lang="en-US" sz="1600" kern="1200" dirty="0"/>
        </a:p>
      </dsp:txBody>
      <dsp:txXfrm rot="-5400000">
        <a:off x="1146298" y="52408"/>
        <a:ext cx="7031341" cy="960496"/>
      </dsp:txXfrm>
    </dsp:sp>
    <dsp:sp modelId="{0780F702-9255-F246-A47F-DC430526902A}">
      <dsp:nvSpPr>
        <dsp:cNvPr id="0" name=""/>
        <dsp:cNvSpPr/>
      </dsp:nvSpPr>
      <dsp:spPr>
        <a:xfrm rot="5400000">
          <a:off x="-245635" y="1689832"/>
          <a:ext cx="1637567" cy="1146297"/>
        </a:xfrm>
        <a:prstGeom prst="chevron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>
              <a:latin typeface="Candara"/>
              <a:cs typeface="Candara"/>
            </a:rPr>
            <a:t>Transaction authentication</a:t>
          </a:r>
          <a:endParaRPr lang="en-US" sz="1400" kern="1200" dirty="0"/>
        </a:p>
      </dsp:txBody>
      <dsp:txXfrm rot="-5400000">
        <a:off x="1" y="2017346"/>
        <a:ext cx="1146297" cy="491270"/>
      </dsp:txXfrm>
    </dsp:sp>
    <dsp:sp modelId="{A98E4BF0-B804-0A41-9AA2-93C6E33A440F}">
      <dsp:nvSpPr>
        <dsp:cNvPr id="0" name=""/>
        <dsp:cNvSpPr/>
      </dsp:nvSpPr>
      <dsp:spPr>
        <a:xfrm rot="5400000">
          <a:off x="4155739" y="-1565244"/>
          <a:ext cx="1064418" cy="70833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smtClean="0">
              <a:latin typeface="Candara"/>
              <a:cs typeface="Candara"/>
            </a:rPr>
            <a:t>On-line real time transaction authentication ensures that the entitlements and benefits go to the truly deserving. </a:t>
          </a:r>
          <a:endParaRPr lang="en-US" sz="1600" kern="1200" dirty="0"/>
        </a:p>
      </dsp:txBody>
      <dsp:txXfrm rot="-5400000">
        <a:off x="1146298" y="1496158"/>
        <a:ext cx="7031341" cy="960496"/>
      </dsp:txXfrm>
    </dsp:sp>
    <dsp:sp modelId="{812E00D7-0497-A945-A1C3-C64D446035DE}">
      <dsp:nvSpPr>
        <dsp:cNvPr id="0" name=""/>
        <dsp:cNvSpPr/>
      </dsp:nvSpPr>
      <dsp:spPr>
        <a:xfrm rot="5400000">
          <a:off x="-245635" y="3133582"/>
          <a:ext cx="1637567" cy="1146297"/>
        </a:xfrm>
        <a:prstGeom prst="chevron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>
              <a:latin typeface="Candara"/>
              <a:cs typeface="Candara"/>
            </a:rPr>
            <a:t>Entitlement portability</a:t>
          </a:r>
          <a:endParaRPr lang="en-US" sz="1400" kern="1200" dirty="0"/>
        </a:p>
      </dsp:txBody>
      <dsp:txXfrm rot="-5400000">
        <a:off x="1" y="3461096"/>
        <a:ext cx="1146297" cy="491270"/>
      </dsp:txXfrm>
    </dsp:sp>
    <dsp:sp modelId="{3A5DC529-2115-3648-9658-623902C916E8}">
      <dsp:nvSpPr>
        <dsp:cNvPr id="0" name=""/>
        <dsp:cNvSpPr/>
      </dsp:nvSpPr>
      <dsp:spPr>
        <a:xfrm rot="5400000">
          <a:off x="4155739" y="-121494"/>
          <a:ext cx="1064418" cy="70833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latin typeface="Candara"/>
              <a:cs typeface="Candara"/>
            </a:rPr>
            <a:t>Agent interoperability which enables a resident to withdraw his money from any BC, or a networked PDS which allows rations from any ration shop has two benefits. </a:t>
          </a:r>
          <a:endParaRPr lang="en-US" sz="1600" kern="1200" dirty="0"/>
        </a:p>
      </dsp:txBody>
      <dsp:txXfrm rot="-5400000">
        <a:off x="1146298" y="2939908"/>
        <a:ext cx="7031341" cy="96049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A1BEE4-645A-A242-BC1F-0CDA8D4EDB4B}">
      <dsp:nvSpPr>
        <dsp:cNvPr id="0" name=""/>
        <dsp:cNvSpPr/>
      </dsp:nvSpPr>
      <dsp:spPr>
        <a:xfrm rot="5400000">
          <a:off x="-245635" y="246082"/>
          <a:ext cx="1637567" cy="1146297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smtClean="0">
              <a:latin typeface="Candara"/>
              <a:cs typeface="Candara"/>
            </a:rPr>
            <a:t>Open access</a:t>
          </a:r>
          <a:endParaRPr lang="en-US" sz="1600" kern="1200" dirty="0"/>
        </a:p>
      </dsp:txBody>
      <dsp:txXfrm rot="-5400000">
        <a:off x="1" y="573596"/>
        <a:ext cx="1146297" cy="491270"/>
      </dsp:txXfrm>
    </dsp:sp>
    <dsp:sp modelId="{D1B78F57-0E4F-AE43-B664-5A71C34B4509}">
      <dsp:nvSpPr>
        <dsp:cNvPr id="0" name=""/>
        <dsp:cNvSpPr/>
      </dsp:nvSpPr>
      <dsp:spPr>
        <a:xfrm rot="5400000">
          <a:off x="4155739" y="-3008994"/>
          <a:ext cx="1064418" cy="70833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smtClean="0">
              <a:latin typeface="Candara"/>
              <a:cs typeface="Candara"/>
            </a:rPr>
            <a:t>Access to services can be based on simple, transparent non-discretionary rules making it easy for the deserving to get in. </a:t>
          </a:r>
          <a:endParaRPr lang="en-US" sz="1500" kern="1200" dirty="0"/>
        </a:p>
      </dsp:txBody>
      <dsp:txXfrm rot="-5400000">
        <a:off x="1146298" y="52408"/>
        <a:ext cx="7031341" cy="960496"/>
      </dsp:txXfrm>
    </dsp:sp>
    <dsp:sp modelId="{C4257786-D5CD-B74C-956A-49619EBA4705}">
      <dsp:nvSpPr>
        <dsp:cNvPr id="0" name=""/>
        <dsp:cNvSpPr/>
      </dsp:nvSpPr>
      <dsp:spPr>
        <a:xfrm rot="5400000">
          <a:off x="-245635" y="1689832"/>
          <a:ext cx="1637567" cy="1146297"/>
        </a:xfrm>
        <a:prstGeom prst="chevron">
          <a:avLst/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smtClean="0">
              <a:latin typeface="Candara"/>
              <a:cs typeface="Candara"/>
            </a:rPr>
            <a:t>Non-repudiation</a:t>
          </a:r>
          <a:endParaRPr lang="en-US" sz="1600" kern="1200" dirty="0"/>
        </a:p>
      </dsp:txBody>
      <dsp:txXfrm rot="-5400000">
        <a:off x="1" y="2017346"/>
        <a:ext cx="1146297" cy="491270"/>
      </dsp:txXfrm>
    </dsp:sp>
    <dsp:sp modelId="{074B0E4B-BA8B-8C44-9903-D660A5BD1F72}">
      <dsp:nvSpPr>
        <dsp:cNvPr id="0" name=""/>
        <dsp:cNvSpPr/>
      </dsp:nvSpPr>
      <dsp:spPr>
        <a:xfrm rot="5400000">
          <a:off x="4155739" y="-1565244"/>
          <a:ext cx="1064418" cy="70833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smtClean="0">
              <a:latin typeface="Candara"/>
              <a:cs typeface="Candara"/>
            </a:rPr>
            <a:t>Because an Aadhaar transaction is fully audited and has non-repudiation, it allows the resident to make his claim and prove that his entitlement has  been provided or not</a:t>
          </a:r>
          <a:endParaRPr lang="en-US" sz="1500" kern="1200" dirty="0"/>
        </a:p>
      </dsp:txBody>
      <dsp:txXfrm rot="-5400000">
        <a:off x="1146298" y="1496158"/>
        <a:ext cx="7031341" cy="960496"/>
      </dsp:txXfrm>
    </dsp:sp>
    <dsp:sp modelId="{4FAE5CAA-B1E2-EE4D-ADBA-00BBAFD774A0}">
      <dsp:nvSpPr>
        <dsp:cNvPr id="0" name=""/>
        <dsp:cNvSpPr/>
      </dsp:nvSpPr>
      <dsp:spPr>
        <a:xfrm rot="5400000">
          <a:off x="-245635" y="3133582"/>
          <a:ext cx="1637567" cy="1146297"/>
        </a:xfrm>
        <a:prstGeom prst="chevron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Georgia" pitchFamily="18" charset="0"/>
            </a:rPr>
            <a:t>Self-service</a:t>
          </a:r>
          <a:endParaRPr lang="en-US" sz="1600" kern="1200" dirty="0"/>
        </a:p>
      </dsp:txBody>
      <dsp:txXfrm rot="-5400000">
        <a:off x="1" y="3461096"/>
        <a:ext cx="1146297" cy="491270"/>
      </dsp:txXfrm>
    </dsp:sp>
    <dsp:sp modelId="{42F9368A-737F-C345-ADC1-699CEC0E6365}">
      <dsp:nvSpPr>
        <dsp:cNvPr id="0" name=""/>
        <dsp:cNvSpPr/>
      </dsp:nvSpPr>
      <dsp:spPr>
        <a:xfrm rot="5400000">
          <a:off x="4155739" y="-121494"/>
          <a:ext cx="1064418" cy="70833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err="1" smtClean="0">
              <a:latin typeface="Georgia" pitchFamily="18" charset="0"/>
            </a:rPr>
            <a:t>Aadhaar</a:t>
          </a:r>
          <a:r>
            <a:rPr lang="en-US" sz="1500" kern="1200" dirty="0" smtClean="0">
              <a:latin typeface="Georgia" pitchFamily="18" charset="0"/>
            </a:rPr>
            <a:t> authentication can work equally well in an ‘assisted agent’ transaction as in a self-service transaction (on one’s own mobile device). This seamlessness will make a easy transition as more and more services become ‘self-service’ as people become more literate, have their own cell phones etc.</a:t>
          </a:r>
          <a:endParaRPr lang="en-US" sz="1500" kern="1200" dirty="0"/>
        </a:p>
      </dsp:txBody>
      <dsp:txXfrm rot="-5400000">
        <a:off x="1146298" y="2939908"/>
        <a:ext cx="7031341" cy="96049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3B8FB9-91C6-4B57-A7E7-C2A83C970CC0}">
      <dsp:nvSpPr>
        <dsp:cNvPr id="0" name=""/>
        <dsp:cNvSpPr/>
      </dsp:nvSpPr>
      <dsp:spPr>
        <a:xfrm>
          <a:off x="2753534" y="1858305"/>
          <a:ext cx="1427131" cy="1427131"/>
        </a:xfrm>
        <a:prstGeom prst="ellipse">
          <a:avLst/>
        </a:prstGeom>
        <a:solidFill>
          <a:schemeClr val="dk1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dk1"/>
        </a:fillRef>
        <a:effectRef idx="1">
          <a:schemeClr val="dk1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Digital Identity</a:t>
          </a:r>
          <a:endParaRPr lang="en-IN" sz="1800" b="1" kern="1200" dirty="0"/>
        </a:p>
      </dsp:txBody>
      <dsp:txXfrm>
        <a:off x="2962532" y="2067303"/>
        <a:ext cx="1009135" cy="1009135"/>
      </dsp:txXfrm>
    </dsp:sp>
    <dsp:sp modelId="{5697D231-6F69-48AD-A749-69049CABD728}">
      <dsp:nvSpPr>
        <dsp:cNvPr id="0" name=""/>
        <dsp:cNvSpPr/>
      </dsp:nvSpPr>
      <dsp:spPr>
        <a:xfrm rot="16200000">
          <a:off x="3315965" y="1339089"/>
          <a:ext cx="302268" cy="4852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1200" b="1" kern="1200"/>
        </a:p>
      </dsp:txBody>
      <dsp:txXfrm>
        <a:off x="3361305" y="1481474"/>
        <a:ext cx="211588" cy="291134"/>
      </dsp:txXfrm>
    </dsp:sp>
    <dsp:sp modelId="{54FFAF78-EF73-48AD-B78F-17B0DB1D7298}">
      <dsp:nvSpPr>
        <dsp:cNvPr id="0" name=""/>
        <dsp:cNvSpPr/>
      </dsp:nvSpPr>
      <dsp:spPr>
        <a:xfrm>
          <a:off x="2824890" y="3570"/>
          <a:ext cx="1284418" cy="1284418"/>
        </a:xfrm>
        <a:prstGeom prst="ellipse">
          <a:avLst/>
        </a:prstGeom>
        <a:solidFill>
          <a:schemeClr val="bg2">
            <a:lumMod val="25000"/>
          </a:schemeClr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Local Language Content</a:t>
          </a:r>
          <a:endParaRPr lang="en-IN" sz="1200" b="1" kern="1200" dirty="0"/>
        </a:p>
      </dsp:txBody>
      <dsp:txXfrm>
        <a:off x="3012989" y="191669"/>
        <a:ext cx="908220" cy="908220"/>
      </dsp:txXfrm>
    </dsp:sp>
    <dsp:sp modelId="{B1A40406-6E7E-4ECA-9C2F-10BB8F4DCBA9}">
      <dsp:nvSpPr>
        <dsp:cNvPr id="0" name=""/>
        <dsp:cNvSpPr/>
      </dsp:nvSpPr>
      <dsp:spPr>
        <a:xfrm rot="19285714">
          <a:off x="4090111" y="1711898"/>
          <a:ext cx="302268" cy="4852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1200" b="1" kern="1200"/>
        </a:p>
      </dsp:txBody>
      <dsp:txXfrm>
        <a:off x="4100003" y="1837212"/>
        <a:ext cx="211588" cy="291134"/>
      </dsp:txXfrm>
    </dsp:sp>
    <dsp:sp modelId="{7E1AAFE0-7C53-427C-98EA-103E4F4B3E96}">
      <dsp:nvSpPr>
        <dsp:cNvPr id="0" name=""/>
        <dsp:cNvSpPr/>
      </dsp:nvSpPr>
      <dsp:spPr>
        <a:xfrm>
          <a:off x="4330770" y="728763"/>
          <a:ext cx="1284418" cy="1284418"/>
        </a:xfrm>
        <a:prstGeom prst="ellipse">
          <a:avLst/>
        </a:prstGeom>
        <a:solidFill>
          <a:schemeClr val="bg2">
            <a:lumMod val="25000"/>
          </a:schemeClr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Credit Registries</a:t>
          </a:r>
          <a:endParaRPr lang="en-IN" sz="1200" b="1" kern="1200" dirty="0"/>
        </a:p>
      </dsp:txBody>
      <dsp:txXfrm>
        <a:off x="4518869" y="916862"/>
        <a:ext cx="908220" cy="908220"/>
      </dsp:txXfrm>
    </dsp:sp>
    <dsp:sp modelId="{06D3F9FE-E6BE-487C-9FED-1D080E0DECA7}">
      <dsp:nvSpPr>
        <dsp:cNvPr id="0" name=""/>
        <dsp:cNvSpPr/>
      </dsp:nvSpPr>
      <dsp:spPr>
        <a:xfrm rot="771429">
          <a:off x="4281309" y="2549592"/>
          <a:ext cx="302268" cy="4852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1200" b="1" kern="1200"/>
        </a:p>
      </dsp:txBody>
      <dsp:txXfrm>
        <a:off x="4282446" y="2636548"/>
        <a:ext cx="211588" cy="291134"/>
      </dsp:txXfrm>
    </dsp:sp>
    <dsp:sp modelId="{F744C79E-56A0-454C-9BAB-B71E9EFC35DD}">
      <dsp:nvSpPr>
        <dsp:cNvPr id="0" name=""/>
        <dsp:cNvSpPr/>
      </dsp:nvSpPr>
      <dsp:spPr>
        <a:xfrm>
          <a:off x="4702691" y="2358258"/>
          <a:ext cx="1284418" cy="1284418"/>
        </a:xfrm>
        <a:prstGeom prst="ellipse">
          <a:avLst/>
        </a:prstGeom>
        <a:solidFill>
          <a:schemeClr val="bg2">
            <a:lumMod val="25000"/>
          </a:schemeClr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Digital / Online Payment</a:t>
          </a:r>
          <a:endParaRPr lang="en-IN" sz="1200" b="1" kern="1200" dirty="0"/>
        </a:p>
      </dsp:txBody>
      <dsp:txXfrm>
        <a:off x="4890790" y="2546357"/>
        <a:ext cx="908220" cy="908220"/>
      </dsp:txXfrm>
    </dsp:sp>
    <dsp:sp modelId="{B9A14ADD-A5BA-42EE-93CE-C35FCFC1D671}">
      <dsp:nvSpPr>
        <dsp:cNvPr id="0" name=""/>
        <dsp:cNvSpPr/>
      </dsp:nvSpPr>
      <dsp:spPr>
        <a:xfrm rot="3857143">
          <a:off x="3745584" y="3221371"/>
          <a:ext cx="302268" cy="4852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1200" b="1" kern="1200"/>
        </a:p>
      </dsp:txBody>
      <dsp:txXfrm>
        <a:off x="3771252" y="3277566"/>
        <a:ext cx="211588" cy="291134"/>
      </dsp:txXfrm>
    </dsp:sp>
    <dsp:sp modelId="{A71B8736-D16C-4E58-9046-DC5BF4BE6BFD}">
      <dsp:nvSpPr>
        <dsp:cNvPr id="0" name=""/>
        <dsp:cNvSpPr/>
      </dsp:nvSpPr>
      <dsp:spPr>
        <a:xfrm>
          <a:off x="3660590" y="3665011"/>
          <a:ext cx="1284418" cy="1284418"/>
        </a:xfrm>
        <a:prstGeom prst="ellipse">
          <a:avLst/>
        </a:prstGeom>
        <a:solidFill>
          <a:schemeClr val="bg2">
            <a:lumMod val="25000"/>
          </a:schemeClr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Mobile Commerce</a:t>
          </a:r>
          <a:endParaRPr lang="en-IN" sz="1200" b="1" kern="1200" dirty="0"/>
        </a:p>
      </dsp:txBody>
      <dsp:txXfrm>
        <a:off x="3848689" y="3853110"/>
        <a:ext cx="908220" cy="908220"/>
      </dsp:txXfrm>
    </dsp:sp>
    <dsp:sp modelId="{D034B744-DAF6-4554-AE32-E8F44FBFA929}">
      <dsp:nvSpPr>
        <dsp:cNvPr id="0" name=""/>
        <dsp:cNvSpPr/>
      </dsp:nvSpPr>
      <dsp:spPr>
        <a:xfrm rot="6942857">
          <a:off x="2886347" y="3221371"/>
          <a:ext cx="302268" cy="4852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1200" b="1" kern="1200"/>
        </a:p>
      </dsp:txBody>
      <dsp:txXfrm rot="10800000">
        <a:off x="2951359" y="3277566"/>
        <a:ext cx="211588" cy="291134"/>
      </dsp:txXfrm>
    </dsp:sp>
    <dsp:sp modelId="{8F7E956E-2543-49D8-AB8F-FA004698F04E}">
      <dsp:nvSpPr>
        <dsp:cNvPr id="0" name=""/>
        <dsp:cNvSpPr/>
      </dsp:nvSpPr>
      <dsp:spPr>
        <a:xfrm>
          <a:off x="1989190" y="3665011"/>
          <a:ext cx="1284418" cy="1284418"/>
        </a:xfrm>
        <a:prstGeom prst="ellipse">
          <a:avLst/>
        </a:prstGeom>
        <a:solidFill>
          <a:schemeClr val="bg2">
            <a:lumMod val="25000"/>
          </a:schemeClr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Insurance, banking</a:t>
          </a:r>
          <a:endParaRPr lang="en-IN" sz="1200" b="1" kern="1200" dirty="0"/>
        </a:p>
      </dsp:txBody>
      <dsp:txXfrm>
        <a:off x="2177289" y="3853110"/>
        <a:ext cx="908220" cy="908220"/>
      </dsp:txXfrm>
    </dsp:sp>
    <dsp:sp modelId="{E17C3EC7-9ED7-43DC-BA89-B684B730F4FB}">
      <dsp:nvSpPr>
        <dsp:cNvPr id="0" name=""/>
        <dsp:cNvSpPr/>
      </dsp:nvSpPr>
      <dsp:spPr>
        <a:xfrm rot="10028571">
          <a:off x="2350621" y="2549592"/>
          <a:ext cx="302268" cy="4852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1200" b="1" kern="1200"/>
        </a:p>
      </dsp:txBody>
      <dsp:txXfrm rot="10800000">
        <a:off x="2440164" y="2636548"/>
        <a:ext cx="211588" cy="291134"/>
      </dsp:txXfrm>
    </dsp:sp>
    <dsp:sp modelId="{5BDFB620-A085-4A28-9102-3D19139B73C3}">
      <dsp:nvSpPr>
        <dsp:cNvPr id="0" name=""/>
        <dsp:cNvSpPr/>
      </dsp:nvSpPr>
      <dsp:spPr>
        <a:xfrm>
          <a:off x="947089" y="2358258"/>
          <a:ext cx="1284418" cy="1284418"/>
        </a:xfrm>
        <a:prstGeom prst="ellipse">
          <a:avLst/>
        </a:prstGeom>
        <a:solidFill>
          <a:schemeClr val="bg2">
            <a:lumMod val="25000"/>
          </a:schemeClr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Govt. Services</a:t>
          </a:r>
          <a:endParaRPr lang="en-IN" sz="1200" b="1" kern="1200" dirty="0"/>
        </a:p>
      </dsp:txBody>
      <dsp:txXfrm>
        <a:off x="1135188" y="2546357"/>
        <a:ext cx="908220" cy="908220"/>
      </dsp:txXfrm>
    </dsp:sp>
    <dsp:sp modelId="{D0971066-B9B1-4AA2-8C78-0B53401B5E29}">
      <dsp:nvSpPr>
        <dsp:cNvPr id="0" name=""/>
        <dsp:cNvSpPr/>
      </dsp:nvSpPr>
      <dsp:spPr>
        <a:xfrm rot="13114286">
          <a:off x="2541820" y="1711898"/>
          <a:ext cx="302268" cy="4852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2000" kern="1200"/>
        </a:p>
      </dsp:txBody>
      <dsp:txXfrm rot="10800000">
        <a:off x="2622608" y="1837212"/>
        <a:ext cx="211588" cy="291134"/>
      </dsp:txXfrm>
    </dsp:sp>
    <dsp:sp modelId="{8CF4E699-B08F-4008-8708-7A097212FED7}">
      <dsp:nvSpPr>
        <dsp:cNvPr id="0" name=""/>
        <dsp:cNvSpPr/>
      </dsp:nvSpPr>
      <dsp:spPr>
        <a:xfrm>
          <a:off x="1319011" y="728763"/>
          <a:ext cx="1284418" cy="1284418"/>
        </a:xfrm>
        <a:prstGeom prst="ellipse">
          <a:avLst/>
        </a:prstGeom>
        <a:solidFill>
          <a:schemeClr val="bg2">
            <a:lumMod val="25000"/>
          </a:schemeClr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Social Networks</a:t>
          </a:r>
          <a:endParaRPr lang="en-IN" sz="1200" b="1" kern="1200" dirty="0"/>
        </a:p>
      </dsp:txBody>
      <dsp:txXfrm>
        <a:off x="1507110" y="916862"/>
        <a:ext cx="908220" cy="9082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AEF7C-2EDF-9449-A9D4-9761FC0A7B55}" type="datetimeFigureOut">
              <a:rPr lang="en-US" smtClean="0"/>
              <a:t>1/23/2013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DE4AAB-9794-3E40-8E6E-56E8386B6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295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defTabSz="912813">
              <a:spcBef>
                <a:spcPct val="0"/>
              </a:spcBef>
            </a:pPr>
            <a:endParaRPr lang="en-IN" smtClean="0"/>
          </a:p>
        </p:txBody>
      </p:sp>
      <p:sp>
        <p:nvSpPr>
          <p:cNvPr id="49156" name="Slide Number Placeholder 3"/>
          <p:cNvSpPr txBox="1">
            <a:spLocks noGrp="1"/>
          </p:cNvSpPr>
          <p:nvPr/>
        </p:nvSpPr>
        <p:spPr bwMode="auto">
          <a:xfrm>
            <a:off x="3884613" y="8685214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/>
          <a:lstStyle/>
          <a:p>
            <a:pPr algn="r" defTabSz="912813"/>
            <a:fld id="{034044AE-273C-4ABC-8EEE-29D40D9CB55F}" type="slidenum">
              <a:rPr lang="en-IN" sz="1200">
                <a:latin typeface="Calibri" pitchFamily="34" charset="0"/>
              </a:rPr>
              <a:pPr algn="r" defTabSz="912813"/>
              <a:t>1</a:t>
            </a:fld>
            <a:endParaRPr lang="en-IN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F18C24-FAA3-4BF2-8F9C-4C942B10D416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SG" smtClean="0"/>
              <a:t>In simple words, we will enroll everyone with basic identity attributes, ensure that there are no duplicates. We will not collect profiing attributes and we will not maintain transactional records.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168D73-21FC-447C-9CE9-F07116D911EC}" type="slidenum">
              <a:rPr lang="en-IN" smtClean="0"/>
              <a:pPr>
                <a:defRPr/>
              </a:pPr>
              <a:t>7</a:t>
            </a:fld>
            <a:endParaRPr lang="en-I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SG" smtClean="0"/>
              <a:t>Our audacious goal is to provide ubiquitous on-line authentication. Authentication to us is simple: Are you who you claim to be? Answer is only yes or no. there is no invasion of privacy. No information is disclosed during authentication.</a:t>
            </a:r>
          </a:p>
          <a:p>
            <a:endParaRPr lang="en-SG" smtClean="0"/>
          </a:p>
          <a:p>
            <a:r>
              <a:rPr lang="en-SG" smtClean="0"/>
              <a:t>Mandate is simple. How do we achieve it?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1D1DA8-96E1-4BA2-997B-33682CC4BB4A}" type="slidenum">
              <a:rPr lang="en-IN" smtClean="0"/>
              <a:pPr>
                <a:defRPr/>
              </a:pPr>
              <a:t>8</a:t>
            </a:fld>
            <a:endParaRPr lang="en-I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F18C24-FAA3-4BF2-8F9C-4C942B10D41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marL="225975" indent="-225975">
              <a:buFontTx/>
              <a:buAutoNum type="arabicParenR"/>
            </a:pPr>
            <a:r>
              <a:rPr lang="en-US" smtClean="0"/>
              <a:t>Ram goes to withdraw cash</a:t>
            </a:r>
          </a:p>
          <a:p>
            <a:pPr marL="225975" indent="-225975">
              <a:buFontTx/>
              <a:buAutoNum type="arabicParenR"/>
            </a:pPr>
            <a:r>
              <a:rPr lang="en-US" smtClean="0"/>
              <a:t>Explain MicroATM</a:t>
            </a:r>
          </a:p>
          <a:p>
            <a:pPr marL="225975" indent="-225975">
              <a:buFontTx/>
              <a:buAutoNum type="arabicParenR"/>
            </a:pPr>
            <a:r>
              <a:rPr lang="en-US" smtClean="0"/>
              <a:t>TransferMoney txn, with fingerprint to merchant bank</a:t>
            </a:r>
          </a:p>
          <a:p>
            <a:pPr marL="225975" indent="-225975">
              <a:buFontTx/>
              <a:buAutoNum type="arabicParenR"/>
            </a:pPr>
            <a:r>
              <a:rPr lang="en-US" smtClean="0"/>
              <a:t>NPCI authenticates the resident using UID, gets bank account using the ID mapper</a:t>
            </a:r>
          </a:p>
          <a:p>
            <a:pPr marL="225975" indent="-225975">
              <a:buFontTx/>
              <a:buAutoNum type="arabicParenR"/>
            </a:pPr>
            <a:r>
              <a:rPr lang="en-US" smtClean="0"/>
              <a:t>Executes the debit and credit transaction</a:t>
            </a:r>
          </a:p>
          <a:p>
            <a:pPr marL="225975" indent="-225975">
              <a:buFontTx/>
              <a:buAutoNum type="arabicParenR"/>
            </a:pPr>
            <a:r>
              <a:rPr lang="en-US" smtClean="0"/>
              <a:t>Sends SMS to resident and BC about debit and credit respectively</a:t>
            </a:r>
          </a:p>
          <a:p>
            <a:pPr marL="225975" indent="-225975">
              <a:buFontTx/>
              <a:buAutoNum type="arabicParenR"/>
            </a:pPr>
            <a:r>
              <a:rPr lang="en-US" smtClean="0"/>
              <a:t>BC gives resident the cash.</a:t>
            </a:r>
          </a:p>
          <a:p>
            <a:pPr marL="225975" indent="-225975">
              <a:buFontTx/>
              <a:buAutoNum type="arabicParenR"/>
            </a:pPr>
            <a:r>
              <a:rPr lang="en-US" smtClean="0"/>
              <a:t>Any Bank, Any Mobile, Any BC – no hardwiring of components or vendors – thru UID higher level of abstraction</a:t>
            </a:r>
          </a:p>
          <a:p>
            <a:pPr marL="225975" indent="-225975">
              <a:buFontTx/>
              <a:buAutoNum type="arabicParenR"/>
            </a:pPr>
            <a:r>
              <a:rPr lang="en-US" smtClean="0"/>
              <a:t>MicroATM can perform all txns - Can perform deposits and C2C transfers as well.</a:t>
            </a:r>
          </a:p>
          <a:p>
            <a:pPr marL="225975" indent="-225975"/>
            <a:endParaRPr lang="en-US" smtClean="0"/>
          </a:p>
          <a:p>
            <a:pPr marL="225975" indent="-225975"/>
            <a:endParaRPr 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E0346AA-A42F-4726-B901-5BDA523C46B9}" type="slidenum">
              <a:rPr lang="en-US" smtClean="0"/>
              <a:pPr/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F18C24-FAA3-4BF2-8F9C-4C942B10D41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F971B-77C0-4B48-8D1F-D931AED474A8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8846A7C-BB78-40BC-9A5C-4D82A8E233F2}" type="slidenum">
              <a:rPr lang="en-US" smtClean="0"/>
              <a:pPr/>
              <a:t>21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CAEEF-D692-CE48-8238-9180A9D87844}" type="datetimeFigureOut">
              <a:rPr lang="en-US" smtClean="0"/>
              <a:t>1/23/2013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FAF5E-EA4E-8444-ADA9-53A55DD97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45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CAEEF-D692-CE48-8238-9180A9D87844}" type="datetimeFigureOut">
              <a:rPr lang="en-US" smtClean="0"/>
              <a:t>1/23/2013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FAF5E-EA4E-8444-ADA9-53A55DD97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93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CAEEF-D692-CE48-8238-9180A9D87844}" type="datetimeFigureOut">
              <a:rPr lang="en-US" smtClean="0"/>
              <a:t>1/23/2013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FAF5E-EA4E-8444-ADA9-53A55DD97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126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CAEEF-D692-CE48-8238-9180A9D87844}" type="datetimeFigureOut">
              <a:rPr lang="en-US" smtClean="0"/>
              <a:t>1/23/2013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FAF5E-EA4E-8444-ADA9-53A55DD97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558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CAEEF-D692-CE48-8238-9180A9D87844}" type="datetimeFigureOut">
              <a:rPr lang="en-US" smtClean="0"/>
              <a:t>1/23/2013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FAF5E-EA4E-8444-ADA9-53A55DD97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60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CAEEF-D692-CE48-8238-9180A9D87844}" type="datetimeFigureOut">
              <a:rPr lang="en-US" smtClean="0"/>
              <a:t>1/23/2013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FAF5E-EA4E-8444-ADA9-53A55DD97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469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CAEEF-D692-CE48-8238-9180A9D87844}" type="datetimeFigureOut">
              <a:rPr lang="en-US" smtClean="0"/>
              <a:t>1/23/2013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FAF5E-EA4E-8444-ADA9-53A55DD97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78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CAEEF-D692-CE48-8238-9180A9D87844}" type="datetimeFigureOut">
              <a:rPr lang="en-US" smtClean="0"/>
              <a:t>1/23/2013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FAF5E-EA4E-8444-ADA9-53A55DD97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030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CAEEF-D692-CE48-8238-9180A9D87844}" type="datetimeFigureOut">
              <a:rPr lang="en-US" smtClean="0"/>
              <a:t>1/23/2013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FAF5E-EA4E-8444-ADA9-53A55DD97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356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CAEEF-D692-CE48-8238-9180A9D87844}" type="datetimeFigureOut">
              <a:rPr lang="en-US" smtClean="0"/>
              <a:t>1/23/2013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FAF5E-EA4E-8444-ADA9-53A55DD97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367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CAEEF-D692-CE48-8238-9180A9D87844}" type="datetimeFigureOut">
              <a:rPr lang="en-US" smtClean="0"/>
              <a:t>1/23/2013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FAF5E-EA4E-8444-ADA9-53A55DD97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368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CAEEF-D692-CE48-8238-9180A9D87844}" type="datetimeFigureOut">
              <a:rPr lang="en-US" smtClean="0"/>
              <a:t>1/23/2013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0FAF5E-EA4E-8444-ADA9-53A55DD97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575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jpeg"/><Relationship Id="rId17" Type="http://schemas.openxmlformats.org/officeDocument/2006/relationships/image" Target="../media/image52.png"/><Relationship Id="rId2" Type="http://schemas.openxmlformats.org/officeDocument/2006/relationships/image" Target="../media/image37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5" Type="http://schemas.openxmlformats.org/officeDocument/2006/relationships/image" Target="../media/image50.jpeg"/><Relationship Id="rId10" Type="http://schemas.openxmlformats.org/officeDocument/2006/relationships/image" Target="../media/image45.jpeg"/><Relationship Id="rId19" Type="http://schemas.openxmlformats.org/officeDocument/2006/relationships/image" Target="../media/image54.jpeg"/><Relationship Id="rId4" Type="http://schemas.openxmlformats.org/officeDocument/2006/relationships/image" Target="../media/image39.jpeg"/><Relationship Id="rId9" Type="http://schemas.openxmlformats.org/officeDocument/2006/relationships/image" Target="../media/image44.png"/><Relationship Id="rId1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2.gif"/><Relationship Id="rId5" Type="http://schemas.openxmlformats.org/officeDocument/2006/relationships/image" Target="../media/image57.png"/><Relationship Id="rId10" Type="http://schemas.openxmlformats.org/officeDocument/2006/relationships/image" Target="../media/image44.pn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4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44.png"/><Relationship Id="rId4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71.jpeg"/><Relationship Id="rId18" Type="http://schemas.openxmlformats.org/officeDocument/2006/relationships/image" Target="../media/image76.jpeg"/><Relationship Id="rId3" Type="http://schemas.openxmlformats.org/officeDocument/2006/relationships/image" Target="../media/image66.jpeg"/><Relationship Id="rId7" Type="http://schemas.openxmlformats.org/officeDocument/2006/relationships/diagramLayout" Target="../diagrams/layout1.xml"/><Relationship Id="rId12" Type="http://schemas.openxmlformats.org/officeDocument/2006/relationships/image" Target="../media/image70.jpeg"/><Relationship Id="rId17" Type="http://schemas.openxmlformats.org/officeDocument/2006/relationships/image" Target="../media/image75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image" Target="../media/image69.jpeg"/><Relationship Id="rId5" Type="http://schemas.openxmlformats.org/officeDocument/2006/relationships/image" Target="../media/image68.jpeg"/><Relationship Id="rId15" Type="http://schemas.openxmlformats.org/officeDocument/2006/relationships/image" Target="../media/image73.jpeg"/><Relationship Id="rId10" Type="http://schemas.microsoft.com/office/2007/relationships/diagramDrawing" Target="../diagrams/drawing1.xml"/><Relationship Id="rId4" Type="http://schemas.openxmlformats.org/officeDocument/2006/relationships/image" Target="../media/image67.jpeg"/><Relationship Id="rId9" Type="http://schemas.openxmlformats.org/officeDocument/2006/relationships/diagramColors" Target="../diagrams/colors1.xml"/><Relationship Id="rId1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80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wmf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429000"/>
            <a:ext cx="4283968" cy="3429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IN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IN">
              <a:solidFill>
                <a:srgbClr val="FFFFFF"/>
              </a:solidFill>
            </a:endParaRPr>
          </a:p>
        </p:txBody>
      </p:sp>
      <p:sp>
        <p:nvSpPr>
          <p:cNvPr id="14338" name="Title 1"/>
          <p:cNvSpPr>
            <a:spLocks noGrp="1"/>
          </p:cNvSpPr>
          <p:nvPr>
            <p:ph type="ctrTitle" idx="4294967295"/>
          </p:nvPr>
        </p:nvSpPr>
        <p:spPr>
          <a:xfrm>
            <a:off x="0" y="1382911"/>
            <a:ext cx="9144000" cy="14700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/>
              <a:t>The </a:t>
            </a:r>
            <a:r>
              <a:rPr lang="en-US" sz="2400" dirty="0" err="1"/>
              <a:t>transformatory</a:t>
            </a:r>
            <a:r>
              <a:rPr lang="en-US" sz="2400" dirty="0"/>
              <a:t> potential of </a:t>
            </a:r>
            <a:r>
              <a:rPr lang="en-US" sz="2400" dirty="0" err="1"/>
              <a:t>Aadhaar</a:t>
            </a:r>
            <a:r>
              <a:rPr lang="en-US" sz="2400" dirty="0"/>
              <a:t> - Providing empowerment, choice and convenience</a:t>
            </a:r>
            <a:endParaRPr lang="en-IN" sz="2400" dirty="0" smtClean="0">
              <a:effectLst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85" y="3429000"/>
            <a:ext cx="4267365" cy="3429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72000" y="4509120"/>
            <a:ext cx="4572000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IN" sz="2000" b="1" dirty="0" smtClean="0"/>
              <a:t>CUTS Thought Leadership Lecture</a:t>
            </a:r>
          </a:p>
          <a:p>
            <a:pPr algn="ctr"/>
            <a:r>
              <a:rPr lang="en-IN" sz="2000" b="1" dirty="0" smtClean="0"/>
              <a:t>Jaipur</a:t>
            </a:r>
          </a:p>
          <a:p>
            <a:pPr algn="ctr"/>
            <a:r>
              <a:rPr lang="en-IN" sz="2000" b="1" dirty="0" smtClean="0"/>
              <a:t>January 24th, 2013</a:t>
            </a:r>
            <a:r>
              <a:rPr lang="en-IN" dirty="0"/>
              <a:t/>
            </a:r>
            <a:br>
              <a:rPr lang="en-IN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97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1" dirty="0"/>
              <a:t>2</a:t>
            </a:r>
            <a:r>
              <a:rPr lang="en-US" sz="2400" b="1" baseline="30000" dirty="0"/>
              <a:t>nd</a:t>
            </a:r>
            <a:r>
              <a:rPr lang="en-US" sz="2400" b="1" dirty="0"/>
              <a:t> anniversary launch and handing over of the 21</a:t>
            </a:r>
            <a:r>
              <a:rPr lang="en-US" sz="2400" b="1" baseline="30000" dirty="0"/>
              <a:t>st</a:t>
            </a:r>
            <a:r>
              <a:rPr lang="en-US" sz="2400" b="1" dirty="0"/>
              <a:t> </a:t>
            </a:r>
            <a:r>
              <a:rPr lang="en-US" sz="2400" b="1" dirty="0" err="1" smtClean="0"/>
              <a:t>cro</a:t>
            </a:r>
            <a:r>
              <a:rPr lang="en-US" sz="2400" b="1" dirty="0" err="1"/>
              <a:t>re</a:t>
            </a:r>
            <a:r>
              <a:rPr lang="en-US" sz="2400" b="1" dirty="0"/>
              <a:t> </a:t>
            </a:r>
            <a:r>
              <a:rPr lang="en-US" sz="2400" b="1" dirty="0" err="1"/>
              <a:t>Aadhaar</a:t>
            </a:r>
            <a:r>
              <a:rPr lang="en-US" sz="2400" b="1" dirty="0"/>
              <a:t> number </a:t>
            </a:r>
            <a:br>
              <a:rPr lang="en-US" sz="2400" b="1" dirty="0"/>
            </a:br>
            <a:r>
              <a:rPr lang="en-US" sz="2400" b="1" dirty="0" smtClean="0"/>
              <a:t>was </a:t>
            </a:r>
            <a:r>
              <a:rPr lang="en-US" sz="2400" b="1" dirty="0"/>
              <a:t>in </a:t>
            </a:r>
            <a:r>
              <a:rPr lang="en-US" sz="2400" b="1" dirty="0" err="1"/>
              <a:t>Dudu</a:t>
            </a:r>
            <a:r>
              <a:rPr lang="en-US" sz="2400" b="1" dirty="0"/>
              <a:t> in Rajasthan on October </a:t>
            </a:r>
            <a:r>
              <a:rPr lang="en-US" sz="2400" b="1" dirty="0" smtClean="0"/>
              <a:t>20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</a:t>
            </a:r>
            <a:r>
              <a:rPr lang="en-US" sz="2400" b="1" dirty="0"/>
              <a:t>2012</a:t>
            </a:r>
            <a:br>
              <a:rPr lang="en-US" sz="2400" b="1" dirty="0"/>
            </a:b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7660" b="766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53677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1190" t="9374" r="12137" b="20870"/>
          <a:stretch>
            <a:fillRect/>
          </a:stretch>
        </p:blipFill>
        <p:spPr bwMode="auto">
          <a:xfrm>
            <a:off x="378926" y="832366"/>
            <a:ext cx="82296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78926" y="237038"/>
            <a:ext cx="85716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 Black"/>
                <a:cs typeface="Arial Black"/>
              </a:rPr>
              <a:t>Status as on 22nd January 2013</a:t>
            </a:r>
            <a:r>
              <a:rPr lang="en-US" dirty="0" smtClean="0">
                <a:latin typeface="Arial Black"/>
                <a:cs typeface="Arial Black"/>
              </a:rPr>
              <a:t>… 260 million </a:t>
            </a:r>
            <a:r>
              <a:rPr lang="en-US" dirty="0" err="1" smtClean="0">
                <a:latin typeface="Arial Black"/>
                <a:cs typeface="Arial Black"/>
              </a:rPr>
              <a:t>Aadhaars</a:t>
            </a:r>
            <a:r>
              <a:rPr lang="en-US" dirty="0" smtClean="0">
                <a:latin typeface="Arial Black"/>
                <a:cs typeface="Arial Black"/>
              </a:rPr>
              <a:t> generated</a:t>
            </a:r>
            <a:endParaRPr lang="en-US" dirty="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57038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lbertus" pitchFamily="34" charset="0"/>
              </a:rPr>
              <a:t>Enrolment centre, Andhra Pradesh</a:t>
            </a:r>
            <a:endParaRPr lang="en-US" dirty="0">
              <a:latin typeface="Albertus" pitchFamily="34" charset="0"/>
            </a:endParaRPr>
          </a:p>
        </p:txBody>
      </p:sp>
      <p:pic>
        <p:nvPicPr>
          <p:cNvPr id="19458" name="Picture 2" descr="C:\Users\Srikar\Desktop\Photos for 1 year launch\Hyderabad\AP_Enrolment_Photos_27092010\enrol.photos-ap\ap enrol.1\DSC020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883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lbertus" pitchFamily="34" charset="0"/>
              </a:rPr>
              <a:t>Enrolment Centre, Maharashtra</a:t>
            </a:r>
            <a:endParaRPr lang="en-US" dirty="0">
              <a:latin typeface="Albertus" pitchFamily="34" charset="0"/>
            </a:endParaRPr>
          </a:p>
        </p:txBody>
      </p:sp>
      <p:pic>
        <p:nvPicPr>
          <p:cNvPr id="14338" name="Picture 2" descr="C:\Users\Srikar\Desktop\Photos for 1 year launch\Mahrasthtra\Photo01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7224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lbertus" pitchFamily="34" charset="0"/>
              </a:rPr>
              <a:t>Enrolment centre in Jharkhand</a:t>
            </a:r>
            <a:endParaRPr lang="en-US" dirty="0">
              <a:latin typeface="Albertus" pitchFamily="34" charset="0"/>
            </a:endParaRPr>
          </a:p>
        </p:txBody>
      </p:sp>
      <p:pic>
        <p:nvPicPr>
          <p:cNvPr id="6146" name="Picture 2" descr="C:\Users\Srikar\Desktop\Photos for 1 year launch\Photo Ro Ranchi\Jharkhand\IMG00144-20110830-12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089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Service Delivery potential due to Authentication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421329" cy="4814455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Transactions normally require verification of </a:t>
            </a:r>
            <a:r>
              <a:rPr lang="en-US" sz="2800" dirty="0" smtClean="0">
                <a:solidFill>
                  <a:srgbClr val="00B0F0"/>
                </a:solidFill>
              </a:rPr>
              <a:t> </a:t>
            </a:r>
            <a:r>
              <a:rPr lang="en-US" sz="2800" dirty="0" smtClean="0">
                <a:solidFill>
                  <a:srgbClr val="0070C0"/>
                </a:solidFill>
              </a:rPr>
              <a:t>identity</a:t>
            </a:r>
          </a:p>
          <a:p>
            <a:r>
              <a:rPr lang="en-US" sz="2800" dirty="0" smtClean="0"/>
              <a:t>Aadhaar online authentication will provide a </a:t>
            </a:r>
            <a:r>
              <a:rPr lang="en-US" sz="2800" dirty="0" smtClean="0">
                <a:solidFill>
                  <a:srgbClr val="0070C0"/>
                </a:solidFill>
              </a:rPr>
              <a:t>common platform</a:t>
            </a:r>
            <a:r>
              <a:rPr lang="en-US" sz="2800" dirty="0" smtClean="0"/>
              <a:t> which can be used across all transactions and other applications. </a:t>
            </a:r>
          </a:p>
          <a:p>
            <a:r>
              <a:rPr lang="en-US" sz="2800" dirty="0" smtClean="0"/>
              <a:t>Entitlements should reach the intended beneficiary – </a:t>
            </a:r>
            <a:r>
              <a:rPr lang="en-US" sz="2800" dirty="0" smtClean="0">
                <a:solidFill>
                  <a:srgbClr val="0070C0"/>
                </a:solidFill>
              </a:rPr>
              <a:t>non-transferability</a:t>
            </a:r>
            <a:r>
              <a:rPr lang="en-US" sz="2800" dirty="0" smtClean="0"/>
              <a:t> can be ensured</a:t>
            </a:r>
          </a:p>
          <a:p>
            <a:r>
              <a:rPr lang="en-US" sz="2800" dirty="0" smtClean="0"/>
              <a:t>This can be effectively done by </a:t>
            </a:r>
            <a:r>
              <a:rPr lang="en-US" sz="2800" dirty="0" smtClean="0">
                <a:solidFill>
                  <a:srgbClr val="0070C0"/>
                </a:solidFill>
              </a:rPr>
              <a:t>authentication at the point of service delivery</a:t>
            </a:r>
          </a:p>
          <a:p>
            <a:r>
              <a:rPr lang="en-US" sz="2800" dirty="0" smtClean="0"/>
              <a:t>Many domains will be able to use as a </a:t>
            </a:r>
            <a:r>
              <a:rPr lang="en-US" sz="2800" dirty="0" smtClean="0">
                <a:solidFill>
                  <a:srgbClr val="0070C0"/>
                </a:solidFill>
              </a:rPr>
              <a:t>proof of presence</a:t>
            </a:r>
            <a:r>
              <a:rPr lang="en-US" sz="2800" dirty="0" smtClean="0"/>
              <a:t> for the beneficiary : Attendance, proxies in the examinations</a:t>
            </a: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6178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8" name="TextBox 42"/>
          <p:cNvSpPr txBox="1">
            <a:spLocks noChangeArrowheads="1"/>
          </p:cNvSpPr>
          <p:nvPr/>
        </p:nvSpPr>
        <p:spPr bwMode="auto">
          <a:xfrm>
            <a:off x="251520" y="1412776"/>
            <a:ext cx="8424936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Calibri" pitchFamily="34" charset="0"/>
              <a:buAutoNum type="arabicPeriod"/>
            </a:pPr>
            <a:r>
              <a:rPr lang="en-US" sz="2400" dirty="0" smtClean="0">
                <a:latin typeface="+mn-lt"/>
              </a:rPr>
              <a:t>The Aadhaar e-KYC service instantaneously provides KYC data (name, address, date of birth, gender, photograph) of the beneficiary upon successful Aadhaar authentication.</a:t>
            </a:r>
          </a:p>
          <a:p>
            <a:pPr marL="342900" indent="-342900">
              <a:buFont typeface="Calibri" pitchFamily="34" charset="0"/>
              <a:buAutoNum type="arabicPeriod"/>
            </a:pPr>
            <a:endParaRPr lang="en-US" sz="2400" dirty="0" smtClean="0">
              <a:latin typeface="+mn-lt"/>
            </a:endParaRPr>
          </a:p>
          <a:p>
            <a:pPr marL="342900" indent="-342900">
              <a:buFont typeface="Calibri" pitchFamily="34" charset="0"/>
              <a:buAutoNum type="arabicPeriod"/>
            </a:pPr>
            <a:r>
              <a:rPr lang="en-US" sz="2400" dirty="0" smtClean="0">
                <a:latin typeface="+mn-lt"/>
              </a:rPr>
              <a:t>The e-KYC data can be used for seeding of Aadhaar in the Government databases.</a:t>
            </a:r>
          </a:p>
          <a:p>
            <a:pPr marL="342900" indent="-342900">
              <a:buFont typeface="Calibri" pitchFamily="34" charset="0"/>
              <a:buAutoNum type="arabicPeriod"/>
            </a:pPr>
            <a:endParaRPr lang="en-US" sz="2400" dirty="0" smtClean="0">
              <a:latin typeface="+mn-lt"/>
            </a:endParaRPr>
          </a:p>
          <a:p>
            <a:pPr marL="342900" indent="-342900">
              <a:buFont typeface="Calibri" pitchFamily="34" charset="0"/>
              <a:buAutoNum type="arabicPeriod"/>
            </a:pPr>
            <a:r>
              <a:rPr lang="en-US" sz="2400" dirty="0" smtClean="0">
                <a:latin typeface="+mn-lt"/>
              </a:rPr>
              <a:t>The e-KYC data can be used by Banks and India Post for opening instant accounts or linking existing accounts.</a:t>
            </a:r>
          </a:p>
          <a:p>
            <a:pPr marL="342900" indent="-342900">
              <a:buFont typeface="Calibri" pitchFamily="34" charset="0"/>
              <a:buAutoNum type="arabicPeriod"/>
            </a:pPr>
            <a:endParaRPr lang="en-US" sz="2400" dirty="0" smtClean="0">
              <a:latin typeface="+mn-lt"/>
            </a:endParaRPr>
          </a:p>
          <a:p>
            <a:pPr marL="342900" indent="-342900">
              <a:buFont typeface="Calibri" pitchFamily="34" charset="0"/>
              <a:buAutoNum type="arabicPeriod"/>
            </a:pPr>
            <a:r>
              <a:rPr lang="en-US" sz="2400" dirty="0" smtClean="0">
                <a:latin typeface="+mn-lt"/>
              </a:rPr>
              <a:t>The e-KYC platform can scale up to </a:t>
            </a:r>
            <a:r>
              <a:rPr lang="en-US" sz="2400" dirty="0" err="1" smtClean="0">
                <a:latin typeface="+mn-lt"/>
              </a:rPr>
              <a:t>lakhs</a:t>
            </a:r>
            <a:r>
              <a:rPr lang="en-US" sz="2400" dirty="0" smtClean="0">
                <a:latin typeface="+mn-lt"/>
              </a:rPr>
              <a:t> of transactions on a daily basis</a:t>
            </a:r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Aadhaar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e-KYC Service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904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4" descr="C:\Users\nicsi\Documents\My Dropbox\IEC\Naman\Collage\Applications\Mobi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014863"/>
            <a:ext cx="1357340" cy="246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43" name="TextBox 9"/>
          <p:cNvSpPr txBox="1">
            <a:spLocks noChangeArrowheads="1"/>
          </p:cNvSpPr>
          <p:nvPr/>
        </p:nvSpPr>
        <p:spPr bwMode="auto">
          <a:xfrm>
            <a:off x="400050" y="3461339"/>
            <a:ext cx="22669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Calibri" pitchFamily="34" charset="0"/>
              </a:rPr>
              <a:t>Mobile </a:t>
            </a:r>
            <a:r>
              <a:rPr lang="en-US" sz="2000" dirty="0">
                <a:latin typeface="Calibri" pitchFamily="34" charset="0"/>
              </a:rPr>
              <a:t>connections</a:t>
            </a:r>
            <a:endParaRPr lang="en-IN" sz="2000" dirty="0">
              <a:latin typeface="Calibri" pitchFamily="34" charset="0"/>
            </a:endParaRPr>
          </a:p>
        </p:txBody>
      </p:sp>
      <p:sp>
        <p:nvSpPr>
          <p:cNvPr id="163844" name="TextBox 10"/>
          <p:cNvSpPr txBox="1">
            <a:spLocks noChangeArrowheads="1"/>
          </p:cNvSpPr>
          <p:nvPr/>
        </p:nvSpPr>
        <p:spPr bwMode="auto">
          <a:xfrm>
            <a:off x="3200399" y="3461339"/>
            <a:ext cx="29718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Calibri" pitchFamily="34" charset="0"/>
              </a:rPr>
              <a:t>Bank A/Cs, Insurance, etc.</a:t>
            </a:r>
            <a:endParaRPr lang="en-US" sz="2000" dirty="0">
              <a:latin typeface="Calibri" pitchFamily="34" charset="0"/>
            </a:endParaRPr>
          </a:p>
        </p:txBody>
      </p:sp>
      <p:pic>
        <p:nvPicPr>
          <p:cNvPr id="163845" name="Picture 11" descr="bank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98800" y="1426026"/>
            <a:ext cx="2632661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47" name="Picture 8" descr="C:\Users\nicsi\Documents\My Dropbox\IEC\Naman\Collage\Applications\PD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0610" y="4470850"/>
            <a:ext cx="165735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49" name="TextBox 15"/>
          <p:cNvSpPr txBox="1">
            <a:spLocks noChangeArrowheads="1"/>
          </p:cNvSpPr>
          <p:nvPr/>
        </p:nvSpPr>
        <p:spPr bwMode="auto">
          <a:xfrm>
            <a:off x="0" y="5517232"/>
            <a:ext cx="42839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Calibri" pitchFamily="34" charset="0"/>
              </a:rPr>
              <a:t>State Government Services</a:t>
            </a:r>
          </a:p>
        </p:txBody>
      </p:sp>
      <p:sp>
        <p:nvSpPr>
          <p:cNvPr id="163854" name="Rectangle 5"/>
          <p:cNvSpPr>
            <a:spLocks/>
          </p:cNvSpPr>
          <p:nvPr/>
        </p:nvSpPr>
        <p:spPr bwMode="auto">
          <a:xfrm>
            <a:off x="457200" y="194950"/>
            <a:ext cx="8686800" cy="804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95350">
              <a:lnSpc>
                <a:spcPct val="80000"/>
              </a:lnSpc>
            </a:pPr>
            <a:r>
              <a:rPr lang="en-GB" sz="3200" dirty="0" smtClean="0">
                <a:latin typeface="+mj-lt"/>
              </a:rPr>
              <a:t>Empowerment – </a:t>
            </a:r>
          </a:p>
          <a:p>
            <a:pPr algn="ctr" defTabSz="895350">
              <a:lnSpc>
                <a:spcPct val="80000"/>
              </a:lnSpc>
            </a:pPr>
            <a:r>
              <a:rPr lang="en-GB" sz="3200" dirty="0" err="1" smtClean="0">
                <a:latin typeface="+mj-lt"/>
              </a:rPr>
              <a:t>Aadhaar</a:t>
            </a:r>
            <a:r>
              <a:rPr lang="en-GB" sz="3200" dirty="0" smtClean="0">
                <a:latin typeface="+mj-lt"/>
              </a:rPr>
              <a:t> as common e-KYC platform</a:t>
            </a:r>
            <a:endParaRPr lang="en-GB" sz="3200" dirty="0">
              <a:latin typeface="+mj-lt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76200" y="3522298"/>
            <a:ext cx="357188" cy="309563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/>
            <a:r>
              <a:rPr lang="en-US" sz="1600" b="1" dirty="0">
                <a:solidFill>
                  <a:srgbClr val="FFFFFF"/>
                </a:solidFill>
                <a:cs typeface="Arial" charset="0"/>
              </a:rPr>
              <a:t>1</a:t>
            </a:r>
            <a:endParaRPr lang="en-IN" sz="16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2890837" y="3510682"/>
            <a:ext cx="357188" cy="309563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/>
            <a:r>
              <a:rPr lang="en-US" sz="1600" b="1">
                <a:solidFill>
                  <a:srgbClr val="FFFFFF"/>
                </a:solidFill>
                <a:cs typeface="Arial" charset="0"/>
              </a:rPr>
              <a:t>2</a:t>
            </a:r>
            <a:endParaRPr lang="en-IN" sz="1600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323528" y="5517232"/>
            <a:ext cx="357188" cy="309563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/>
            <a:r>
              <a:rPr lang="en-US" sz="1600" b="1" dirty="0" smtClean="0">
                <a:solidFill>
                  <a:srgbClr val="FFFFFF"/>
                </a:solidFill>
                <a:cs typeface="Arial" charset="0"/>
              </a:rPr>
              <a:t>4</a:t>
            </a:r>
            <a:endParaRPr lang="en-IN" sz="1600" b="1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8434" name="Picture 2" descr="http://t2.gstatic.com/images?q=tbn:ANd9GcR0cYeq43CoWs_85GAciW9iEps2vxiijLfhKF6KCMmpF5dSucy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2200" y="1426025"/>
            <a:ext cx="2667000" cy="1905001"/>
          </a:xfrm>
          <a:prstGeom prst="rect">
            <a:avLst/>
          </a:prstGeom>
          <a:noFill/>
        </p:spPr>
      </p:pic>
      <p:pic>
        <p:nvPicPr>
          <p:cNvPr id="16" name="Picture 9" descr="C:\Users\nicsi\Documents\My Dropbox\IEC\Naman\Collage\Applications\Trave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37185" y="4470850"/>
            <a:ext cx="165735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5"/>
          <p:cNvSpPr txBox="1">
            <a:spLocks noChangeArrowheads="1"/>
          </p:cNvSpPr>
          <p:nvPr/>
        </p:nvSpPr>
        <p:spPr bwMode="auto">
          <a:xfrm>
            <a:off x="6516216" y="3429000"/>
            <a:ext cx="2438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Calibri" pitchFamily="34" charset="0"/>
              </a:rPr>
              <a:t>LPG Connections</a:t>
            </a:r>
            <a:endParaRPr lang="en-IN" sz="2000" dirty="0">
              <a:latin typeface="Calibri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324600" y="3501158"/>
            <a:ext cx="357188" cy="309563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/>
            <a:r>
              <a:rPr lang="en-US" sz="1600" b="1" dirty="0">
                <a:solidFill>
                  <a:srgbClr val="FFFFFF"/>
                </a:solidFill>
                <a:cs typeface="Arial" charset="0"/>
              </a:rPr>
              <a:t>3</a:t>
            </a:r>
            <a:endParaRPr lang="en-IN" sz="1600" b="1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026" name="Picture 2" descr="C:\Users\Administrator\Desktop\trai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3968" y="4365104"/>
            <a:ext cx="1552303" cy="1032987"/>
          </a:xfrm>
          <a:prstGeom prst="rect">
            <a:avLst/>
          </a:prstGeom>
          <a:noFill/>
        </p:spPr>
      </p:pic>
      <p:sp>
        <p:nvSpPr>
          <p:cNvPr id="20" name="TextBox 15"/>
          <p:cNvSpPr txBox="1">
            <a:spLocks noChangeArrowheads="1"/>
          </p:cNvSpPr>
          <p:nvPr/>
        </p:nvSpPr>
        <p:spPr bwMode="auto">
          <a:xfrm>
            <a:off x="3563888" y="5517232"/>
            <a:ext cx="34444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Calibri" pitchFamily="34" charset="0"/>
              </a:rPr>
              <a:t>Train Travel</a:t>
            </a:r>
          </a:p>
        </p:txBody>
      </p:sp>
      <p:sp>
        <p:nvSpPr>
          <p:cNvPr id="21" name="Oval 20"/>
          <p:cNvSpPr/>
          <p:nvPr/>
        </p:nvSpPr>
        <p:spPr>
          <a:xfrm>
            <a:off x="4099947" y="5579144"/>
            <a:ext cx="357188" cy="309563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/>
            <a:r>
              <a:rPr lang="en-US" sz="1600" b="1" dirty="0" smtClean="0">
                <a:solidFill>
                  <a:srgbClr val="FFFFFF"/>
                </a:solidFill>
                <a:cs typeface="Arial" charset="0"/>
              </a:rPr>
              <a:t>5</a:t>
            </a:r>
            <a:endParaRPr lang="en-IN" sz="16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64288" y="4221088"/>
            <a:ext cx="8691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/>
              <a:t>?</a:t>
            </a:r>
            <a:endParaRPr lang="en-US" sz="9600" dirty="0"/>
          </a:p>
        </p:txBody>
      </p:sp>
      <p:sp>
        <p:nvSpPr>
          <p:cNvPr id="23" name="TextBox 15"/>
          <p:cNvSpPr txBox="1">
            <a:spLocks noChangeArrowheads="1"/>
          </p:cNvSpPr>
          <p:nvPr/>
        </p:nvSpPr>
        <p:spPr bwMode="auto">
          <a:xfrm>
            <a:off x="6660232" y="5517232"/>
            <a:ext cx="27363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Calibri" pitchFamily="34" charset="0"/>
              </a:rPr>
              <a:t>Your application</a:t>
            </a:r>
          </a:p>
        </p:txBody>
      </p:sp>
      <p:sp>
        <p:nvSpPr>
          <p:cNvPr id="24" name="Oval 23"/>
          <p:cNvSpPr/>
          <p:nvPr/>
        </p:nvSpPr>
        <p:spPr>
          <a:xfrm>
            <a:off x="6516216" y="5517232"/>
            <a:ext cx="357188" cy="309563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/>
            <a:r>
              <a:rPr lang="en-US" sz="1600" b="1" dirty="0" smtClean="0">
                <a:solidFill>
                  <a:srgbClr val="FFFFFF"/>
                </a:solidFill>
                <a:cs typeface="Arial" charset="0"/>
              </a:rPr>
              <a:t>6</a:t>
            </a:r>
            <a:endParaRPr lang="en-IN" sz="16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00808" y="6153814"/>
            <a:ext cx="71062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Enhances access to services by reducing hassle 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90388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863600"/>
          </a:xfrm>
        </p:spPr>
        <p:txBody>
          <a:bodyPr/>
          <a:lstStyle/>
          <a:p>
            <a:pPr>
              <a:defRPr/>
            </a:pPr>
            <a:r>
              <a:rPr lang="en-US" sz="3000" dirty="0" smtClean="0"/>
              <a:t>Instant cash transfer – Aadhaar as a payment address</a:t>
            </a:r>
            <a:endParaRPr lang="en-US" sz="3000" dirty="0"/>
          </a:p>
        </p:txBody>
      </p:sp>
      <p:cxnSp>
        <p:nvCxnSpPr>
          <p:cNvPr id="16" name="Straight Arrow Connector 15"/>
          <p:cNvCxnSpPr/>
          <p:nvPr/>
        </p:nvCxnSpPr>
        <p:spPr bwMode="auto">
          <a:xfrm flipV="1">
            <a:off x="1547813" y="3789363"/>
            <a:ext cx="1800225" cy="0"/>
          </a:xfrm>
          <a:prstGeom prst="straightConnector1">
            <a:avLst/>
          </a:prstGeom>
          <a:ln w="476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 bwMode="auto">
          <a:xfrm>
            <a:off x="5148263" y="3789363"/>
            <a:ext cx="719137" cy="0"/>
          </a:xfrm>
          <a:prstGeom prst="straightConnector1">
            <a:avLst/>
          </a:prstGeom>
          <a:ln w="476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4" name="TextBox 43"/>
          <p:cNvSpPr txBox="1">
            <a:spLocks noChangeArrowheads="1"/>
          </p:cNvSpPr>
          <p:nvPr/>
        </p:nvSpPr>
        <p:spPr bwMode="auto">
          <a:xfrm>
            <a:off x="3348038" y="4437063"/>
            <a:ext cx="19446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Any Accredited Bank</a:t>
            </a:r>
          </a:p>
        </p:txBody>
      </p:sp>
      <p:sp>
        <p:nvSpPr>
          <p:cNvPr id="27655" name="TextBox 45"/>
          <p:cNvSpPr txBox="1">
            <a:spLocks noChangeArrowheads="1"/>
          </p:cNvSpPr>
          <p:nvPr/>
        </p:nvSpPr>
        <p:spPr bwMode="auto">
          <a:xfrm>
            <a:off x="5364163" y="4437063"/>
            <a:ext cx="25209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Aadhaar Payments Bridge</a:t>
            </a:r>
          </a:p>
        </p:txBody>
      </p:sp>
      <p:sp>
        <p:nvSpPr>
          <p:cNvPr id="27656" name="TextBox 48"/>
          <p:cNvSpPr txBox="1">
            <a:spLocks noChangeArrowheads="1"/>
          </p:cNvSpPr>
          <p:nvPr/>
        </p:nvSpPr>
        <p:spPr bwMode="auto">
          <a:xfrm>
            <a:off x="7885113" y="4437063"/>
            <a:ext cx="1006475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Existing Account or </a:t>
            </a:r>
          </a:p>
          <a:p>
            <a:r>
              <a:rPr lang="en-US" sz="1400" b="1" dirty="0" smtClean="0">
                <a:solidFill>
                  <a:srgbClr val="FF0000"/>
                </a:solidFill>
              </a:rPr>
              <a:t>Instant</a:t>
            </a:r>
            <a:endParaRPr lang="en-US" sz="1400" b="1" dirty="0">
              <a:solidFill>
                <a:srgbClr val="FF0000"/>
              </a:solidFill>
            </a:endParaRPr>
          </a:p>
          <a:p>
            <a:r>
              <a:rPr lang="en-US" sz="1400" b="1" dirty="0" smtClean="0">
                <a:solidFill>
                  <a:srgbClr val="FF0000"/>
                </a:solidFill>
              </a:rPr>
              <a:t>Account!</a:t>
            </a:r>
            <a:endParaRPr lang="en-US" sz="1400" b="1" dirty="0">
              <a:solidFill>
                <a:srgbClr val="FF0000"/>
              </a:solidFill>
            </a:endParaRPr>
          </a:p>
        </p:txBody>
      </p:sp>
      <p:pic>
        <p:nvPicPr>
          <p:cNvPr id="27657" name="Picture 2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3501008"/>
            <a:ext cx="10064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8" name="Picture 2" descr="File:Karnataka emble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836738"/>
            <a:ext cx="649288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9" name="Picture 4" descr="Government of Maharashtr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550" y="1844675"/>
            <a:ext cx="647700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0" name="Picture 6" descr="Government of Oriss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2420938"/>
            <a:ext cx="769937" cy="60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1" name="Picture 8" descr="Government of Madhya Pradesh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550" y="2492375"/>
            <a:ext cx="576263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Bevel 36"/>
          <p:cNvSpPr/>
          <p:nvPr/>
        </p:nvSpPr>
        <p:spPr bwMode="auto">
          <a:xfrm>
            <a:off x="250825" y="5157788"/>
            <a:ext cx="1079500" cy="360362"/>
          </a:xfrm>
          <a:prstGeom prst="bevel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/>
              <a:t>Employers</a:t>
            </a:r>
            <a:endParaRPr lang="en-US" sz="1600" b="1" dirty="0"/>
          </a:p>
        </p:txBody>
      </p:sp>
      <p:sp>
        <p:nvSpPr>
          <p:cNvPr id="38" name="Bevel 37"/>
          <p:cNvSpPr/>
          <p:nvPr/>
        </p:nvSpPr>
        <p:spPr bwMode="auto">
          <a:xfrm>
            <a:off x="250825" y="5661025"/>
            <a:ext cx="1079500" cy="503238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 smtClean="0"/>
              <a:t>Family, </a:t>
            </a:r>
            <a:r>
              <a:rPr lang="en-US" sz="1200" b="1" dirty="0"/>
              <a:t>Friends</a:t>
            </a:r>
          </a:p>
        </p:txBody>
      </p:sp>
      <p:pic>
        <p:nvPicPr>
          <p:cNvPr id="27664" name="Picture 12" descr="http://www.14gaam.com/Image/Logo-Indian-Government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750" y="3429000"/>
            <a:ext cx="566738" cy="96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5" name="Picture 14" descr="This could be the symbol for the Indian currency!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16238" y="3284538"/>
            <a:ext cx="228600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6" name="Picture 27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95513" y="3284538"/>
            <a:ext cx="504825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67" name="TextBox 43"/>
          <p:cNvSpPr txBox="1">
            <a:spLocks noChangeArrowheads="1"/>
          </p:cNvSpPr>
          <p:nvPr/>
        </p:nvSpPr>
        <p:spPr bwMode="auto">
          <a:xfrm>
            <a:off x="2627313" y="3201988"/>
            <a:ext cx="3603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/>
              <a:t>+</a:t>
            </a:r>
          </a:p>
        </p:txBody>
      </p:sp>
      <p:cxnSp>
        <p:nvCxnSpPr>
          <p:cNvPr id="44" name="Straight Arrow Connector 43"/>
          <p:cNvCxnSpPr/>
          <p:nvPr/>
        </p:nvCxnSpPr>
        <p:spPr bwMode="auto">
          <a:xfrm>
            <a:off x="7164288" y="3789040"/>
            <a:ext cx="647800" cy="323"/>
          </a:xfrm>
          <a:prstGeom prst="straightConnector1">
            <a:avLst/>
          </a:prstGeom>
          <a:ln w="476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 bwMode="auto">
          <a:xfrm>
            <a:off x="1619250" y="2420938"/>
            <a:ext cx="504825" cy="0"/>
          </a:xfrm>
          <a:prstGeom prst="straightConnector1">
            <a:avLst/>
          </a:prstGeom>
          <a:ln w="4762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 bwMode="auto">
          <a:xfrm>
            <a:off x="1547813" y="5300663"/>
            <a:ext cx="576262" cy="0"/>
          </a:xfrm>
          <a:prstGeom prst="straightConnector1">
            <a:avLst/>
          </a:prstGeom>
          <a:ln w="4762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 bwMode="auto">
          <a:xfrm>
            <a:off x="1547813" y="4724400"/>
            <a:ext cx="576262" cy="0"/>
          </a:xfrm>
          <a:prstGeom prst="straightConnector1">
            <a:avLst/>
          </a:prstGeom>
          <a:ln w="4762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 bwMode="auto">
          <a:xfrm flipV="1">
            <a:off x="2124075" y="2420938"/>
            <a:ext cx="0" cy="3455987"/>
          </a:xfrm>
          <a:prstGeom prst="straightConnector1">
            <a:avLst/>
          </a:prstGeom>
          <a:ln w="4762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73" name="Picture 12" descr="sbi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21063" y="3213100"/>
            <a:ext cx="7905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74" name="Picture 10" descr="pnb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211638" y="3213100"/>
            <a:ext cx="79216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75" name="Picture 12" descr="bob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421063" y="3573463"/>
            <a:ext cx="790575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76" name="Picture 23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211638" y="3573463"/>
            <a:ext cx="8001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77" name="Picture 14" descr="UBI%20Final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421063" y="3933825"/>
            <a:ext cx="7905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78" name="Picture 11" descr="union-bank-of-india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211638" y="3933825"/>
            <a:ext cx="792162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8" name="Table 77"/>
          <p:cNvGraphicFramePr>
            <a:graphicFrameLocks noGrp="1"/>
          </p:cNvGraphicFramePr>
          <p:nvPr/>
        </p:nvGraphicFramePr>
        <p:xfrm>
          <a:off x="5435600" y="4797425"/>
          <a:ext cx="1872208" cy="1058540"/>
        </p:xfrm>
        <a:graphic>
          <a:graphicData uri="http://schemas.openxmlformats.org/drawingml/2006/table">
            <a:tbl>
              <a:tblPr/>
              <a:tblGrid>
                <a:gridCol w="1049655"/>
                <a:gridCol w="822553"/>
              </a:tblGrid>
              <a:tr h="3600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Aadhaar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Account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8384 8239 5837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27390239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4390 9203 9593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397802232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</a:tbl>
          </a:graphicData>
        </a:graphic>
      </p:graphicFrame>
      <p:sp>
        <p:nvSpPr>
          <p:cNvPr id="27694" name="TextBox 41"/>
          <p:cNvSpPr txBox="1">
            <a:spLocks noChangeArrowheads="1"/>
          </p:cNvSpPr>
          <p:nvPr/>
        </p:nvSpPr>
        <p:spPr bwMode="auto">
          <a:xfrm>
            <a:off x="179388" y="1484313"/>
            <a:ext cx="15081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State Governments</a:t>
            </a:r>
          </a:p>
        </p:txBody>
      </p:sp>
      <p:sp>
        <p:nvSpPr>
          <p:cNvPr id="27695" name="TextBox 42"/>
          <p:cNvSpPr txBox="1">
            <a:spLocks noChangeArrowheads="1"/>
          </p:cNvSpPr>
          <p:nvPr/>
        </p:nvSpPr>
        <p:spPr bwMode="auto">
          <a:xfrm>
            <a:off x="107950" y="3141663"/>
            <a:ext cx="157607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smtClean="0"/>
              <a:t>Government of India</a:t>
            </a:r>
            <a:endParaRPr lang="en-US" sz="1200" dirty="0"/>
          </a:p>
        </p:txBody>
      </p:sp>
      <p:sp>
        <p:nvSpPr>
          <p:cNvPr id="27696" name="TextBox 44"/>
          <p:cNvSpPr txBox="1">
            <a:spLocks noChangeArrowheads="1"/>
          </p:cNvSpPr>
          <p:nvPr/>
        </p:nvSpPr>
        <p:spPr bwMode="auto">
          <a:xfrm>
            <a:off x="2555776" y="980728"/>
            <a:ext cx="640871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Calibri" pitchFamily="34" charset="0"/>
              <a:buAutoNum type="arabicPeriod"/>
            </a:pPr>
            <a:r>
              <a:rPr lang="en-US" sz="1600" dirty="0"/>
              <a:t>Any resident with Aadhaar can automatically receive money</a:t>
            </a:r>
            <a:r>
              <a:rPr lang="en-US" sz="1600" dirty="0" smtClean="0"/>
              <a:t>.</a:t>
            </a:r>
          </a:p>
          <a:p>
            <a:pPr marL="342900" indent="-342900">
              <a:buFont typeface="Calibri" pitchFamily="34" charset="0"/>
              <a:buAutoNum type="arabicPeriod"/>
            </a:pPr>
            <a:endParaRPr lang="en-US" sz="1600" dirty="0"/>
          </a:p>
          <a:p>
            <a:pPr marL="342900" indent="-342900">
              <a:buFont typeface="Calibri" pitchFamily="34" charset="0"/>
              <a:buAutoNum type="arabicPeriod"/>
            </a:pPr>
            <a:r>
              <a:rPr lang="en-US" sz="1600" dirty="0"/>
              <a:t>If a resident already has an </a:t>
            </a:r>
            <a:r>
              <a:rPr lang="en-US" sz="1600" dirty="0" smtClean="0"/>
              <a:t>Aadhaar-linked </a:t>
            </a:r>
            <a:r>
              <a:rPr lang="en-US" sz="1600" dirty="0"/>
              <a:t>account, the money is transferred into that account</a:t>
            </a:r>
            <a:r>
              <a:rPr lang="en-US" sz="1600" dirty="0" smtClean="0"/>
              <a:t>.</a:t>
            </a:r>
          </a:p>
          <a:p>
            <a:pPr marL="342900" indent="-342900">
              <a:buFont typeface="Calibri" pitchFamily="34" charset="0"/>
              <a:buAutoNum type="arabicPeriod"/>
            </a:pPr>
            <a:endParaRPr lang="en-US" sz="1600" dirty="0"/>
          </a:p>
          <a:p>
            <a:pPr marL="342900" indent="-342900">
              <a:buFont typeface="Calibri" pitchFamily="34" charset="0"/>
              <a:buAutoNum type="arabicPeriod"/>
            </a:pPr>
            <a:r>
              <a:rPr lang="en-US" sz="1600" dirty="0"/>
              <a:t>If the resident does not have an account, an </a:t>
            </a:r>
            <a:r>
              <a:rPr lang="en-US" sz="1600" b="1" dirty="0" smtClean="0"/>
              <a:t>Instant </a:t>
            </a:r>
            <a:r>
              <a:rPr lang="en-US" sz="1600" b="1" dirty="0"/>
              <a:t>A</a:t>
            </a:r>
            <a:r>
              <a:rPr lang="en-US" sz="1600" b="1" dirty="0" smtClean="0"/>
              <a:t>ccount</a:t>
            </a:r>
            <a:r>
              <a:rPr lang="en-US" sz="1600" dirty="0" smtClean="0"/>
              <a:t> </a:t>
            </a:r>
            <a:r>
              <a:rPr lang="en-US" sz="1600" dirty="0"/>
              <a:t>is created upon receipt of funds.</a:t>
            </a:r>
          </a:p>
        </p:txBody>
      </p:sp>
      <p:sp>
        <p:nvSpPr>
          <p:cNvPr id="27697" name="TextBox 46"/>
          <p:cNvSpPr txBox="1">
            <a:spLocks noChangeArrowheads="1"/>
          </p:cNvSpPr>
          <p:nvPr/>
        </p:nvSpPr>
        <p:spPr bwMode="auto">
          <a:xfrm>
            <a:off x="2411413" y="5084763"/>
            <a:ext cx="2736850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/>
              <a:t>Governments, organizations, and individuals can transfer money to residents by specifying the Aadhaar number and amount.</a:t>
            </a:r>
          </a:p>
        </p:txBody>
      </p:sp>
      <p:pic>
        <p:nvPicPr>
          <p:cNvPr id="27698" name="Picture 117" descr="http://www.logotypes101.com/logos/147/2C6269BEBCBE9BB7903EE9948955C4FE/Indian_Oil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79388" y="4581525"/>
            <a:ext cx="360362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99" name="Picture 119" descr="http://1.bp.blogspot.com/-mrPC4lP2Cmo/Th1MfAdBTgI/AAAAAAAAAw8/yKyEklCm-L4/s200/84%2B-%2BHindustan_Petroleum_Logo.svg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39750" y="4581525"/>
            <a:ext cx="4318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700" name="Picture 121" descr="File:Bharat Petroleum Logo.sv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971550" y="4508500"/>
            <a:ext cx="4318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0" name="Straight Arrow Connector 49"/>
          <p:cNvCxnSpPr/>
          <p:nvPr/>
        </p:nvCxnSpPr>
        <p:spPr bwMode="auto">
          <a:xfrm>
            <a:off x="1547813" y="5876925"/>
            <a:ext cx="576262" cy="0"/>
          </a:xfrm>
          <a:prstGeom prst="straightConnector1">
            <a:avLst/>
          </a:prstGeom>
          <a:ln w="4762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14" descr="This could be the symbol for the Indian currency!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24128" y="3356992"/>
            <a:ext cx="228600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27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03403" y="3356992"/>
            <a:ext cx="504825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TextBox 43"/>
          <p:cNvSpPr txBox="1">
            <a:spLocks noChangeArrowheads="1"/>
          </p:cNvSpPr>
          <p:nvPr/>
        </p:nvSpPr>
        <p:spPr bwMode="auto">
          <a:xfrm>
            <a:off x="5435203" y="3274442"/>
            <a:ext cx="3603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/>
              <a:t>+</a:t>
            </a:r>
          </a:p>
        </p:txBody>
      </p:sp>
      <p:pic>
        <p:nvPicPr>
          <p:cNvPr id="47" name="Picture 14" descr="This could be the symbol for the Indian currency!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08304" y="3356992"/>
            <a:ext cx="228600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2" descr="E:\Desktop\SBI-MoneyTransfer-Aadhar-Card-NEW-1-01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812360" y="3356992"/>
            <a:ext cx="1152227" cy="768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478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 cstate="print"/>
          <a:srcRect l="21407"/>
          <a:stretch>
            <a:fillRect/>
          </a:stretch>
        </p:blipFill>
        <p:spPr bwMode="auto">
          <a:xfrm rot="20322024">
            <a:off x="4270734" y="1225563"/>
            <a:ext cx="793102" cy="1265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" name="Picture 16" descr="vision 94pos-big.jpg"/>
          <p:cNvPicPr>
            <a:picLocks noChangeAspect="1"/>
          </p:cNvPicPr>
          <p:nvPr/>
        </p:nvPicPr>
        <p:blipFill>
          <a:blip r:embed="rId4" cstate="print"/>
          <a:srcRect l="13879" t="7265" r="12875" b="7265"/>
          <a:stretch>
            <a:fillRect/>
          </a:stretch>
        </p:blipFill>
        <p:spPr bwMode="auto">
          <a:xfrm>
            <a:off x="7236296" y="1484784"/>
            <a:ext cx="902621" cy="617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" name="Picture 2"/>
          <p:cNvPicPr>
            <a:picLocks noChangeAspect="1" noChangeArrowheads="1"/>
          </p:cNvPicPr>
          <p:nvPr/>
        </p:nvPicPr>
        <p:blipFill>
          <a:blip r:embed="rId5" cstate="print"/>
          <a:srcRect t="12364" r="14832"/>
          <a:stretch>
            <a:fillRect/>
          </a:stretch>
        </p:blipFill>
        <p:spPr bwMode="auto">
          <a:xfrm>
            <a:off x="7308304" y="2560262"/>
            <a:ext cx="864096" cy="652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7236296" y="4668902"/>
            <a:ext cx="772449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" name="Picture 22" descr="C:\Users\nicsi\Pictures\biometric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20530" y="3573016"/>
            <a:ext cx="1102794" cy="811251"/>
          </a:xfrm>
          <a:prstGeom prst="rect">
            <a:avLst/>
          </a:prstGeom>
          <a:noFill/>
        </p:spPr>
      </p:pic>
      <p:pic>
        <p:nvPicPr>
          <p:cNvPr id="90" name="Picture 14" descr="https://encrypted-tbn2.gstatic.com/images?q=tbn:ANd9GcRyvlWtS-wi2tcXw7qgwTuTfB1gtDj-qh88zZsdDX823fmU5XO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97767" y="4509120"/>
            <a:ext cx="550697" cy="391285"/>
          </a:xfrm>
          <a:prstGeom prst="rect">
            <a:avLst/>
          </a:prstGeom>
          <a:noFill/>
        </p:spPr>
      </p:pic>
      <p:pic>
        <p:nvPicPr>
          <p:cNvPr id="87" name="Picture 2" descr="C:\Users\Srikar\Desktop\Photos for 1 year launch\Hyderabad\enrolment photos RO\enrolment photos\10.help to illiterate\DSC_0771.JPG"/>
          <p:cNvPicPr>
            <a:picLocks noChangeAspect="1" noChangeArrowheads="1"/>
          </p:cNvPicPr>
          <p:nvPr/>
        </p:nvPicPr>
        <p:blipFill>
          <a:blip r:embed="rId9" cstate="print"/>
          <a:srcRect l="64652" t="25254" r="3791" b="27604"/>
          <a:stretch>
            <a:fillRect/>
          </a:stretch>
        </p:blipFill>
        <p:spPr bwMode="auto">
          <a:xfrm>
            <a:off x="8100392" y="3501008"/>
            <a:ext cx="648072" cy="648072"/>
          </a:xfrm>
          <a:prstGeom prst="rect">
            <a:avLst/>
          </a:prstGeom>
          <a:noFill/>
        </p:spPr>
      </p:pic>
      <p:pic>
        <p:nvPicPr>
          <p:cNvPr id="96" name="Picture 2" descr="C:\Users\Srikar\Desktop\Photos for 1 year launch\Hyderabad\enrolment photos RO\enrolment photos\10.help to illiterate\DSC_0771.JPG"/>
          <p:cNvPicPr>
            <a:picLocks noChangeAspect="1" noChangeArrowheads="1"/>
          </p:cNvPicPr>
          <p:nvPr/>
        </p:nvPicPr>
        <p:blipFill>
          <a:blip r:embed="rId9" cstate="print"/>
          <a:srcRect l="64652" t="25254" r="3791" b="27604"/>
          <a:stretch>
            <a:fillRect/>
          </a:stretch>
        </p:blipFill>
        <p:spPr bwMode="auto">
          <a:xfrm>
            <a:off x="4920834" y="1254374"/>
            <a:ext cx="1008112" cy="1008112"/>
          </a:xfrm>
          <a:prstGeom prst="rect">
            <a:avLst/>
          </a:prstGeom>
          <a:noFill/>
        </p:spPr>
      </p:pic>
      <p:grpSp>
        <p:nvGrpSpPr>
          <p:cNvPr id="3" name="Group 21"/>
          <p:cNvGrpSpPr/>
          <p:nvPr/>
        </p:nvGrpSpPr>
        <p:grpSpPr>
          <a:xfrm>
            <a:off x="4990814" y="2056765"/>
            <a:ext cx="1114408" cy="463293"/>
            <a:chOff x="1111658" y="2589411"/>
            <a:chExt cx="1114408" cy="463293"/>
          </a:xfrm>
          <a:noFill/>
        </p:grpSpPr>
        <p:sp>
          <p:nvSpPr>
            <p:cNvPr id="100" name="TextBox 99"/>
            <p:cNvSpPr txBox="1"/>
            <p:nvPr/>
          </p:nvSpPr>
          <p:spPr>
            <a:xfrm>
              <a:off x="1111658" y="2621817"/>
              <a:ext cx="1114408" cy="43088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endParaRPr lang="en-US" sz="1100" dirty="0" smtClean="0">
                <a:solidFill>
                  <a:schemeClr val="accent2">
                    <a:lumMod val="50000"/>
                  </a:schemeClr>
                </a:solidFill>
              </a:endParaRPr>
            </a:p>
            <a:p>
              <a:pPr algn="ctr"/>
              <a:r>
                <a:rPr lang="en-US" sz="1100" dirty="0" smtClean="0">
                  <a:solidFill>
                    <a:schemeClr val="accent2">
                      <a:lumMod val="50000"/>
                    </a:schemeClr>
                  </a:solidFill>
                </a:rPr>
                <a:t>1111 2222 3333</a:t>
              </a:r>
              <a:endParaRPr lang="en-IN" sz="11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pic>
          <p:nvPicPr>
            <p:cNvPr id="101" name="Picture 27"/>
            <p:cNvPicPr>
              <a:picLocks noChangeAspect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375563" y="2589411"/>
              <a:ext cx="504825" cy="2635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1" name="Title 130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692696"/>
          </a:xfrm>
        </p:spPr>
        <p:txBody>
          <a:bodyPr/>
          <a:lstStyle/>
          <a:p>
            <a:r>
              <a:rPr lang="en-US" sz="3600" dirty="0" smtClean="0"/>
              <a:t>Convenience and Choice</a:t>
            </a:r>
            <a:endParaRPr lang="en-IN" sz="3600" dirty="0"/>
          </a:p>
        </p:txBody>
      </p:sp>
      <p:sp>
        <p:nvSpPr>
          <p:cNvPr id="43" name="Vertical Scroll 42"/>
          <p:cNvSpPr/>
          <p:nvPr/>
        </p:nvSpPr>
        <p:spPr>
          <a:xfrm>
            <a:off x="395536" y="1340768"/>
            <a:ext cx="1368152" cy="1224136"/>
          </a:xfrm>
          <a:prstGeom prst="vertic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US" sz="1200" b="1" dirty="0" smtClean="0"/>
              <a:t>Pension </a:t>
            </a:r>
            <a:endParaRPr lang="en-IN" sz="1200" b="1" dirty="0"/>
          </a:p>
        </p:txBody>
      </p:sp>
      <p:sp>
        <p:nvSpPr>
          <p:cNvPr id="44" name="Vertical Scroll 43"/>
          <p:cNvSpPr/>
          <p:nvPr/>
        </p:nvSpPr>
        <p:spPr>
          <a:xfrm>
            <a:off x="395536" y="2708920"/>
            <a:ext cx="1368152" cy="1224136"/>
          </a:xfrm>
          <a:prstGeom prst="vertic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US" sz="1200" b="1" dirty="0" smtClean="0"/>
              <a:t>MGNREGA</a:t>
            </a:r>
            <a:endParaRPr lang="en-IN" sz="1200" b="1" dirty="0"/>
          </a:p>
        </p:txBody>
      </p:sp>
      <p:sp>
        <p:nvSpPr>
          <p:cNvPr id="45" name="Vertical Scroll 44"/>
          <p:cNvSpPr/>
          <p:nvPr/>
        </p:nvSpPr>
        <p:spPr>
          <a:xfrm>
            <a:off x="395536" y="4149080"/>
            <a:ext cx="1368152" cy="1224136"/>
          </a:xfrm>
          <a:prstGeom prst="vertic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US" sz="1200" b="1" dirty="0" smtClean="0"/>
              <a:t>Scholarship</a:t>
            </a:r>
            <a:endParaRPr lang="en-IN" sz="1200" b="1" dirty="0"/>
          </a:p>
        </p:txBody>
      </p:sp>
      <p:grpSp>
        <p:nvGrpSpPr>
          <p:cNvPr id="5" name="Group 44"/>
          <p:cNvGrpSpPr/>
          <p:nvPr/>
        </p:nvGrpSpPr>
        <p:grpSpPr>
          <a:xfrm>
            <a:off x="490736" y="4565177"/>
            <a:ext cx="1231200" cy="664023"/>
            <a:chOff x="5715008" y="5286388"/>
            <a:chExt cx="2928958" cy="664023"/>
          </a:xfrm>
        </p:grpSpPr>
        <p:sp>
          <p:nvSpPr>
            <p:cNvPr id="60" name="Snip Diagonal Corner Rectangle 59"/>
            <p:cNvSpPr/>
            <p:nvPr/>
          </p:nvSpPr>
          <p:spPr>
            <a:xfrm>
              <a:off x="5715008" y="5516577"/>
              <a:ext cx="2928958" cy="198439"/>
            </a:xfrm>
            <a:prstGeom prst="snip2Diag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900" dirty="0" err="1" smtClean="0">
                  <a:solidFill>
                    <a:schemeClr val="bg2">
                      <a:lumMod val="10000"/>
                    </a:schemeClr>
                  </a:solidFill>
                </a:rPr>
                <a:t>xxxxx</a:t>
              </a:r>
              <a:endParaRPr lang="en-US" sz="9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62" name="Snip Diagonal Corner Rectangle 61"/>
            <p:cNvSpPr/>
            <p:nvPr/>
          </p:nvSpPr>
          <p:spPr>
            <a:xfrm>
              <a:off x="5715008" y="5751972"/>
              <a:ext cx="2928958" cy="198439"/>
            </a:xfrm>
            <a:prstGeom prst="snip2Diag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900" dirty="0" smtClean="0">
                  <a:solidFill>
                    <a:schemeClr val="bg2">
                      <a:lumMod val="10000"/>
                    </a:schemeClr>
                  </a:solidFill>
                </a:rPr>
                <a:t>----- -----</a:t>
              </a:r>
              <a:endParaRPr lang="en-US" sz="9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63" name="Snip Diagonal Corner Rectangle 62"/>
            <p:cNvSpPr/>
            <p:nvPr/>
          </p:nvSpPr>
          <p:spPr>
            <a:xfrm>
              <a:off x="5715008" y="5286388"/>
              <a:ext cx="2928958" cy="198439"/>
            </a:xfrm>
            <a:prstGeom prst="snip2Diag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900" dirty="0" err="1" smtClean="0">
                  <a:solidFill>
                    <a:schemeClr val="bg2">
                      <a:lumMod val="10000"/>
                    </a:schemeClr>
                  </a:solidFill>
                </a:rPr>
                <a:t>Radha</a:t>
              </a:r>
              <a:r>
                <a:rPr lang="en-US" sz="900" dirty="0" smtClean="0">
                  <a:solidFill>
                    <a:schemeClr val="bg2">
                      <a:lumMod val="10000"/>
                    </a:schemeClr>
                  </a:solidFill>
                </a:rPr>
                <a:t> 111122223333</a:t>
              </a:r>
              <a:endParaRPr lang="en-US" sz="9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64" name="Picture 5"/>
          <p:cNvPicPr>
            <a:picLocks noChangeAspect="1" noChangeArrowheads="1"/>
          </p:cNvPicPr>
          <p:nvPr/>
        </p:nvPicPr>
        <p:blipFill>
          <a:blip r:embed="rId11" cstate="print">
            <a:lum/>
          </a:blip>
          <a:srcRect b="27647"/>
          <a:stretch>
            <a:fillRect/>
          </a:stretch>
        </p:blipFill>
        <p:spPr bwMode="auto">
          <a:xfrm>
            <a:off x="1629422" y="4553777"/>
            <a:ext cx="375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" name="Group 44"/>
          <p:cNvGrpSpPr/>
          <p:nvPr/>
        </p:nvGrpSpPr>
        <p:grpSpPr>
          <a:xfrm>
            <a:off x="483310" y="3080360"/>
            <a:ext cx="1231200" cy="808039"/>
            <a:chOff x="5715008" y="5286388"/>
            <a:chExt cx="2928958" cy="808039"/>
          </a:xfrm>
        </p:grpSpPr>
        <p:sp>
          <p:nvSpPr>
            <p:cNvPr id="66" name="Snip Diagonal Corner Rectangle 65"/>
            <p:cNvSpPr/>
            <p:nvPr/>
          </p:nvSpPr>
          <p:spPr>
            <a:xfrm>
              <a:off x="5715008" y="5516577"/>
              <a:ext cx="2928958" cy="198439"/>
            </a:xfrm>
            <a:prstGeom prst="snip2Diag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900" dirty="0" err="1" smtClean="0">
                  <a:solidFill>
                    <a:schemeClr val="bg2">
                      <a:lumMod val="10000"/>
                    </a:schemeClr>
                  </a:solidFill>
                </a:rPr>
                <a:t>xxxxx</a:t>
              </a:r>
              <a:endParaRPr lang="en-US" sz="9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67" name="Snip Diagonal Corner Rectangle 66"/>
            <p:cNvSpPr/>
            <p:nvPr/>
          </p:nvSpPr>
          <p:spPr>
            <a:xfrm>
              <a:off x="5715008" y="5730891"/>
              <a:ext cx="2928958" cy="198439"/>
            </a:xfrm>
            <a:prstGeom prst="snip2Diag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900" dirty="0" err="1" smtClean="0">
                  <a:solidFill>
                    <a:schemeClr val="bg2">
                      <a:lumMod val="10000"/>
                    </a:schemeClr>
                  </a:solidFill>
                </a:rPr>
                <a:t>yyyyy</a:t>
              </a:r>
              <a:endParaRPr lang="en-US" sz="9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68" name="Snip Diagonal Corner Rectangle 67"/>
            <p:cNvSpPr/>
            <p:nvPr/>
          </p:nvSpPr>
          <p:spPr>
            <a:xfrm>
              <a:off x="5715008" y="5895988"/>
              <a:ext cx="2928958" cy="198439"/>
            </a:xfrm>
            <a:prstGeom prst="snip2Diag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900" dirty="0" smtClean="0">
                  <a:solidFill>
                    <a:schemeClr val="bg2">
                      <a:lumMod val="10000"/>
                    </a:schemeClr>
                  </a:solidFill>
                </a:rPr>
                <a:t>----- -----</a:t>
              </a:r>
              <a:endParaRPr lang="en-US" sz="9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69" name="Snip Diagonal Corner Rectangle 68"/>
            <p:cNvSpPr/>
            <p:nvPr/>
          </p:nvSpPr>
          <p:spPr>
            <a:xfrm>
              <a:off x="5715008" y="5286388"/>
              <a:ext cx="2928958" cy="198439"/>
            </a:xfrm>
            <a:prstGeom prst="snip2Diag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900" dirty="0" err="1" smtClean="0">
                  <a:solidFill>
                    <a:schemeClr val="bg2">
                      <a:lumMod val="10000"/>
                    </a:schemeClr>
                  </a:solidFill>
                </a:rPr>
                <a:t>Radha</a:t>
              </a:r>
              <a:r>
                <a:rPr lang="en-US" sz="900" dirty="0" smtClean="0">
                  <a:solidFill>
                    <a:schemeClr val="bg2">
                      <a:lumMod val="10000"/>
                    </a:schemeClr>
                  </a:solidFill>
                </a:rPr>
                <a:t> 111122223333</a:t>
              </a:r>
              <a:endParaRPr lang="en-US" sz="9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70" name="Picture 5"/>
          <p:cNvPicPr>
            <a:picLocks noChangeAspect="1" noChangeArrowheads="1"/>
          </p:cNvPicPr>
          <p:nvPr/>
        </p:nvPicPr>
        <p:blipFill>
          <a:blip r:embed="rId11" cstate="print">
            <a:lum/>
          </a:blip>
          <a:srcRect b="27647"/>
          <a:stretch>
            <a:fillRect/>
          </a:stretch>
        </p:blipFill>
        <p:spPr bwMode="auto">
          <a:xfrm>
            <a:off x="1621996" y="3068960"/>
            <a:ext cx="375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7" name="Group 44"/>
          <p:cNvGrpSpPr/>
          <p:nvPr/>
        </p:nvGrpSpPr>
        <p:grpSpPr>
          <a:xfrm>
            <a:off x="483310" y="1700808"/>
            <a:ext cx="1231201" cy="595326"/>
            <a:chOff x="5715006" y="5290754"/>
            <a:chExt cx="2928960" cy="595326"/>
          </a:xfrm>
        </p:grpSpPr>
        <p:sp>
          <p:nvSpPr>
            <p:cNvPr id="73" name="Snip Diagonal Corner Rectangle 72"/>
            <p:cNvSpPr/>
            <p:nvPr/>
          </p:nvSpPr>
          <p:spPr>
            <a:xfrm>
              <a:off x="5715008" y="5522544"/>
              <a:ext cx="2928958" cy="198439"/>
            </a:xfrm>
            <a:prstGeom prst="snip2Diag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900" dirty="0" err="1" smtClean="0">
                  <a:solidFill>
                    <a:schemeClr val="bg2">
                      <a:lumMod val="10000"/>
                    </a:schemeClr>
                  </a:solidFill>
                </a:rPr>
                <a:t>xxxcccc</a:t>
              </a:r>
              <a:endParaRPr lang="en-US" sz="9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74" name="Snip Diagonal Corner Rectangle 73"/>
            <p:cNvSpPr/>
            <p:nvPr/>
          </p:nvSpPr>
          <p:spPr>
            <a:xfrm>
              <a:off x="5715008" y="5687641"/>
              <a:ext cx="2928958" cy="198439"/>
            </a:xfrm>
            <a:prstGeom prst="snip2Diag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900" dirty="0" smtClean="0">
                  <a:solidFill>
                    <a:schemeClr val="bg2">
                      <a:lumMod val="10000"/>
                    </a:schemeClr>
                  </a:solidFill>
                </a:rPr>
                <a:t>----- -----</a:t>
              </a:r>
              <a:endParaRPr lang="en-US" sz="9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75" name="Snip Diagonal Corner Rectangle 74"/>
            <p:cNvSpPr/>
            <p:nvPr/>
          </p:nvSpPr>
          <p:spPr>
            <a:xfrm>
              <a:off x="5715006" y="5290754"/>
              <a:ext cx="2928958" cy="198439"/>
            </a:xfrm>
            <a:prstGeom prst="snip2Diag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900" dirty="0" err="1" smtClean="0">
                  <a:solidFill>
                    <a:schemeClr val="bg2">
                      <a:lumMod val="10000"/>
                    </a:schemeClr>
                  </a:solidFill>
                </a:rPr>
                <a:t>Radha</a:t>
              </a:r>
              <a:r>
                <a:rPr lang="en-US" sz="900" dirty="0" smtClean="0">
                  <a:solidFill>
                    <a:schemeClr val="bg2">
                      <a:lumMod val="10000"/>
                    </a:schemeClr>
                  </a:solidFill>
                </a:rPr>
                <a:t> 111122223333</a:t>
              </a:r>
              <a:endParaRPr lang="en-US" sz="9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76" name="Picture 5"/>
          <p:cNvPicPr>
            <a:picLocks noChangeAspect="1" noChangeArrowheads="1"/>
          </p:cNvPicPr>
          <p:nvPr/>
        </p:nvPicPr>
        <p:blipFill>
          <a:blip r:embed="rId11" cstate="print">
            <a:lum/>
          </a:blip>
          <a:srcRect b="27647"/>
          <a:stretch>
            <a:fillRect/>
          </a:stretch>
        </p:blipFill>
        <p:spPr bwMode="auto">
          <a:xfrm>
            <a:off x="1621996" y="1685042"/>
            <a:ext cx="375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2" name="Group 51"/>
          <p:cNvGrpSpPr/>
          <p:nvPr/>
        </p:nvGrpSpPr>
        <p:grpSpPr>
          <a:xfrm>
            <a:off x="3002611" y="1367930"/>
            <a:ext cx="704490" cy="936104"/>
            <a:chOff x="4355977" y="2204864"/>
            <a:chExt cx="704490" cy="936104"/>
          </a:xfrm>
        </p:grpSpPr>
        <p:pic>
          <p:nvPicPr>
            <p:cNvPr id="77" name="Picture 3"/>
            <p:cNvPicPr>
              <a:picLocks noChangeAspect="1" noChangeArrowheads="1"/>
            </p:cNvPicPr>
            <p:nvPr/>
          </p:nvPicPr>
          <p:blipFill>
            <a:blip r:embed="rId1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355977" y="2204864"/>
              <a:ext cx="704490" cy="936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8" name="TextBox 77"/>
            <p:cNvSpPr txBox="1"/>
            <p:nvPr/>
          </p:nvSpPr>
          <p:spPr>
            <a:xfrm>
              <a:off x="4455099" y="2260758"/>
              <a:ext cx="5036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/>
                <a:t>Bank</a:t>
              </a:r>
            </a:p>
          </p:txBody>
        </p:sp>
      </p:grpSp>
      <p:grpSp>
        <p:nvGrpSpPr>
          <p:cNvPr id="8" name="Group 21"/>
          <p:cNvGrpSpPr/>
          <p:nvPr/>
        </p:nvGrpSpPr>
        <p:grpSpPr>
          <a:xfrm>
            <a:off x="7884368" y="4077072"/>
            <a:ext cx="1114408" cy="463293"/>
            <a:chOff x="1111658" y="2589411"/>
            <a:chExt cx="1114408" cy="463293"/>
          </a:xfrm>
          <a:noFill/>
        </p:grpSpPr>
        <p:sp>
          <p:nvSpPr>
            <p:cNvPr id="92" name="TextBox 91"/>
            <p:cNvSpPr txBox="1"/>
            <p:nvPr/>
          </p:nvSpPr>
          <p:spPr>
            <a:xfrm>
              <a:off x="1111658" y="2621817"/>
              <a:ext cx="1114408" cy="43088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endParaRPr lang="en-US" sz="1100" dirty="0" smtClean="0">
                <a:solidFill>
                  <a:schemeClr val="accent2">
                    <a:lumMod val="50000"/>
                  </a:schemeClr>
                </a:solidFill>
              </a:endParaRPr>
            </a:p>
            <a:p>
              <a:pPr algn="ctr"/>
              <a:r>
                <a:rPr lang="en-US" sz="1100" dirty="0" smtClean="0">
                  <a:solidFill>
                    <a:schemeClr val="accent2">
                      <a:lumMod val="50000"/>
                    </a:schemeClr>
                  </a:solidFill>
                </a:rPr>
                <a:t>1111 2222 3333</a:t>
              </a:r>
              <a:endParaRPr lang="en-IN" sz="11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pic>
          <p:nvPicPr>
            <p:cNvPr id="93" name="Picture 27"/>
            <p:cNvPicPr>
              <a:picLocks noChangeAspect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375563" y="2589411"/>
              <a:ext cx="504825" cy="2635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0" name="TextBox 49"/>
          <p:cNvSpPr txBox="1"/>
          <p:nvPr/>
        </p:nvSpPr>
        <p:spPr>
          <a:xfrm>
            <a:off x="35496" y="5445224"/>
            <a:ext cx="24482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/>
              <a:t>1. Aadhaar to </a:t>
            </a:r>
          </a:p>
          <a:p>
            <a:pPr algn="ctr"/>
            <a:r>
              <a:rPr lang="en-US" sz="1800" b="1" dirty="0" smtClean="0"/>
              <a:t>de-duplicate  databases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660232" y="5374957"/>
            <a:ext cx="2197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/>
              <a:t>4. Withdraw from any </a:t>
            </a:r>
            <a:r>
              <a:rPr lang="en-US" sz="1800" b="1" dirty="0" err="1" smtClean="0"/>
              <a:t>MicroATM</a:t>
            </a:r>
            <a:r>
              <a:rPr lang="en-US" sz="1800" b="1" dirty="0" smtClean="0"/>
              <a:t> at the doorstep</a:t>
            </a:r>
            <a:endParaRPr lang="en-IN" sz="1800" b="1" dirty="0"/>
          </a:p>
        </p:txBody>
      </p:sp>
      <p:sp>
        <p:nvSpPr>
          <p:cNvPr id="104" name="TextBox 103"/>
          <p:cNvSpPr txBox="1"/>
          <p:nvPr/>
        </p:nvSpPr>
        <p:spPr>
          <a:xfrm>
            <a:off x="3059832" y="2521799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/>
              <a:t>2. Aadhaar as KYC to open bank account</a:t>
            </a:r>
            <a:endParaRPr lang="en-IN" sz="1800" b="1" dirty="0" smtClean="0"/>
          </a:p>
        </p:txBody>
      </p:sp>
      <p:sp>
        <p:nvSpPr>
          <p:cNvPr id="53" name="Right Arrow 52"/>
          <p:cNvSpPr/>
          <p:nvPr/>
        </p:nvSpPr>
        <p:spPr>
          <a:xfrm flipH="1">
            <a:off x="3851920" y="1871986"/>
            <a:ext cx="504056" cy="72008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9" name="TextBox 58"/>
          <p:cNvSpPr txBox="1"/>
          <p:nvPr/>
        </p:nvSpPr>
        <p:spPr>
          <a:xfrm>
            <a:off x="2780744" y="3356644"/>
            <a:ext cx="3234880" cy="4001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Aadhaar Payment Bridge</a:t>
            </a:r>
            <a:endParaRPr lang="en-IN" sz="20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771800" y="4149080"/>
            <a:ext cx="3832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3. Aadhaar as a payment address</a:t>
            </a:r>
            <a:endParaRPr lang="en-IN" sz="1800" b="1" dirty="0"/>
          </a:p>
        </p:txBody>
      </p:sp>
      <p:cxnSp>
        <p:nvCxnSpPr>
          <p:cNvPr id="71" name="Straight Arrow Connector 70"/>
          <p:cNvCxnSpPr>
            <a:stCxn id="73" idx="0"/>
          </p:cNvCxnSpPr>
          <p:nvPr/>
        </p:nvCxnSpPr>
        <p:spPr>
          <a:xfrm>
            <a:off x="1714511" y="2031818"/>
            <a:ext cx="1057289" cy="1397182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stCxn id="62" idx="0"/>
          </p:cNvCxnSpPr>
          <p:nvPr/>
        </p:nvCxnSpPr>
        <p:spPr>
          <a:xfrm flipV="1">
            <a:off x="1721936" y="3789040"/>
            <a:ext cx="1049864" cy="1340941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>
            <a:off x="1723212" y="3604548"/>
            <a:ext cx="1080000" cy="1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>
            <a:endCxn id="81" idx="1"/>
          </p:cNvCxnSpPr>
          <p:nvPr/>
        </p:nvCxnSpPr>
        <p:spPr>
          <a:xfrm flipV="1">
            <a:off x="6156176" y="1793764"/>
            <a:ext cx="1080120" cy="156322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>
            <a:off x="6156176" y="3789040"/>
            <a:ext cx="1080120" cy="1224136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>
            <a:endCxn id="83" idx="1"/>
          </p:cNvCxnSpPr>
          <p:nvPr/>
        </p:nvCxnSpPr>
        <p:spPr>
          <a:xfrm flipV="1">
            <a:off x="6156176" y="2886619"/>
            <a:ext cx="1152128" cy="614389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>
          <a:xfrm>
            <a:off x="6156176" y="3653409"/>
            <a:ext cx="1152128" cy="351655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332366" y="6138778"/>
            <a:ext cx="4326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5. End to end auditability and transparency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0166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42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Where Are We?</a:t>
            </a:r>
            <a:endParaRPr lang="en-IN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4361688" y="1026372"/>
            <a:ext cx="457200" cy="4413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539552" y="1052736"/>
            <a:ext cx="8229600" cy="521744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Our lives are being digitized faster than ever</a:t>
            </a:r>
          </a:p>
          <a:p>
            <a:pPr lvl="1"/>
            <a:r>
              <a:rPr lang="en-US" dirty="0" smtClean="0"/>
              <a:t>2002: 125 years later mobile connections surpassed landline connections</a:t>
            </a:r>
          </a:p>
          <a:p>
            <a:pPr lvl="1"/>
            <a:r>
              <a:rPr lang="en-US" dirty="0" smtClean="0"/>
              <a:t>2010: 300 years later online ad revenue surpassed news paper ad revenue in US</a:t>
            </a:r>
          </a:p>
          <a:p>
            <a:pPr lvl="1"/>
            <a:r>
              <a:rPr lang="en-US" dirty="0" smtClean="0"/>
              <a:t>2012: 244 years later Britannica Encyclopedia go out of print</a:t>
            </a:r>
          </a:p>
          <a:p>
            <a:pPr lvl="1"/>
            <a:r>
              <a:rPr lang="en-US" dirty="0" smtClean="0"/>
              <a:t>Digital news, photos, music, video, sharing, networking, …</a:t>
            </a:r>
          </a:p>
          <a:p>
            <a:r>
              <a:rPr lang="en-US" dirty="0" smtClean="0"/>
              <a:t>Devices are cheaper, smarter, versatile than ever</a:t>
            </a:r>
          </a:p>
          <a:p>
            <a:pPr lvl="1"/>
            <a:r>
              <a:rPr lang="en-US" dirty="0" smtClean="0"/>
              <a:t>iPod changed music industry, </a:t>
            </a:r>
            <a:r>
              <a:rPr lang="en-US" dirty="0" err="1" smtClean="0"/>
              <a:t>iPhone</a:t>
            </a:r>
            <a:r>
              <a:rPr lang="en-US" dirty="0" smtClean="0"/>
              <a:t> changed the way we interact with personal computing devices, </a:t>
            </a:r>
            <a:r>
              <a:rPr lang="en-US" dirty="0" err="1" smtClean="0"/>
              <a:t>iPad</a:t>
            </a:r>
            <a:r>
              <a:rPr lang="en-US" dirty="0" smtClean="0"/>
              <a:t> growth is huge!</a:t>
            </a:r>
          </a:p>
          <a:p>
            <a:pPr lvl="1"/>
            <a:r>
              <a:rPr lang="en-US" dirty="0" smtClean="0"/>
              <a:t>And Android based phones nearly 5x of all these!!!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" y="6443990"/>
            <a:ext cx="90124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* Sources: International Telecommunication Union, </a:t>
            </a:r>
            <a:r>
              <a:rPr lang="en-US" sz="11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Kellog</a:t>
            </a:r>
            <a:r>
              <a:rPr 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School of Management, News paper Association of America, Gartner, Apple, KPCB</a:t>
            </a:r>
            <a:endParaRPr lang="en-IN" sz="1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23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2708920"/>
            <a:ext cx="790031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2" descr="C:\Users\nicsi\Pictures\biometri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3573016"/>
            <a:ext cx="1102794" cy="811251"/>
          </a:xfrm>
          <a:prstGeom prst="rect">
            <a:avLst/>
          </a:prstGeom>
          <a:noFill/>
        </p:spPr>
      </p:pic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1700808"/>
            <a:ext cx="302433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16"/>
          <p:cNvGrpSpPr/>
          <p:nvPr/>
        </p:nvGrpSpPr>
        <p:grpSpPr>
          <a:xfrm>
            <a:off x="1678806" y="2132856"/>
            <a:ext cx="1114408" cy="465208"/>
            <a:chOff x="1039650" y="2589411"/>
            <a:chExt cx="1114408" cy="465208"/>
          </a:xfrm>
          <a:noFill/>
        </p:grpSpPr>
        <p:sp>
          <p:nvSpPr>
            <p:cNvPr id="8" name="TextBox 7"/>
            <p:cNvSpPr txBox="1"/>
            <p:nvPr/>
          </p:nvSpPr>
          <p:spPr>
            <a:xfrm>
              <a:off x="1039650" y="2623732"/>
              <a:ext cx="1114408" cy="43088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endParaRPr lang="en-US" sz="1100" dirty="0" smtClean="0">
                <a:solidFill>
                  <a:schemeClr val="accent2">
                    <a:lumMod val="50000"/>
                  </a:schemeClr>
                </a:solidFill>
              </a:endParaRPr>
            </a:p>
            <a:p>
              <a:pPr algn="ctr"/>
              <a:r>
                <a:rPr lang="en-US" sz="1100" dirty="0" smtClean="0">
                  <a:solidFill>
                    <a:schemeClr val="accent2">
                      <a:lumMod val="50000"/>
                    </a:schemeClr>
                  </a:solidFill>
                </a:rPr>
                <a:t>1111 2222 3333</a:t>
              </a:r>
              <a:endParaRPr lang="en-IN" sz="11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pic>
          <p:nvPicPr>
            <p:cNvPr id="9" name="Picture 27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75563" y="2589411"/>
              <a:ext cx="504825" cy="2635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" name="Picture 14" descr="https://encrypted-tbn2.gstatic.com/images?q=tbn:ANd9GcRyvlWtS-wi2tcXw7qgwTuTfB1gtDj-qh88zZsdDX823fmU5XO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97075" y="1676301"/>
            <a:ext cx="720080" cy="511636"/>
          </a:xfrm>
          <a:prstGeom prst="rect">
            <a:avLst/>
          </a:prstGeom>
          <a:noFill/>
        </p:spPr>
      </p:pic>
      <p:pic>
        <p:nvPicPr>
          <p:cNvPr id="21" name="Picture 14" descr="https://encrypted-tbn2.gstatic.com/images?q=tbn:ANd9GcRyvlWtS-wi2tcXw7qgwTuTfB1gtDj-qh88zZsdDX823fmU5XO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3252578"/>
            <a:ext cx="720080" cy="511636"/>
          </a:xfrm>
          <a:prstGeom prst="rect">
            <a:avLst/>
          </a:prstGeom>
          <a:noFill/>
        </p:spPr>
      </p:pic>
      <p:grpSp>
        <p:nvGrpSpPr>
          <p:cNvPr id="3" name="Group 21"/>
          <p:cNvGrpSpPr/>
          <p:nvPr/>
        </p:nvGrpSpPr>
        <p:grpSpPr>
          <a:xfrm>
            <a:off x="6337912" y="3756634"/>
            <a:ext cx="1114408" cy="463293"/>
            <a:chOff x="1111658" y="2589411"/>
            <a:chExt cx="1114408" cy="463293"/>
          </a:xfrm>
          <a:noFill/>
        </p:grpSpPr>
        <p:sp>
          <p:nvSpPr>
            <p:cNvPr id="23" name="TextBox 22"/>
            <p:cNvSpPr txBox="1"/>
            <p:nvPr/>
          </p:nvSpPr>
          <p:spPr>
            <a:xfrm>
              <a:off x="1111658" y="2621817"/>
              <a:ext cx="1114408" cy="43088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endParaRPr lang="en-US" sz="1100" dirty="0" smtClean="0">
                <a:solidFill>
                  <a:schemeClr val="accent2">
                    <a:lumMod val="50000"/>
                  </a:schemeClr>
                </a:solidFill>
              </a:endParaRPr>
            </a:p>
            <a:p>
              <a:pPr algn="ctr"/>
              <a:r>
                <a:rPr lang="en-US" sz="1100" dirty="0" smtClean="0">
                  <a:solidFill>
                    <a:schemeClr val="accent2">
                      <a:lumMod val="50000"/>
                    </a:schemeClr>
                  </a:solidFill>
                </a:rPr>
                <a:t>1111 2222 3333</a:t>
              </a:r>
              <a:endParaRPr lang="en-IN" sz="11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pic>
          <p:nvPicPr>
            <p:cNvPr id="24" name="Picture 27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75563" y="2589411"/>
              <a:ext cx="504825" cy="2635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5" name="Rectangle 24"/>
          <p:cNvSpPr/>
          <p:nvPr/>
        </p:nvSpPr>
        <p:spPr>
          <a:xfrm>
            <a:off x="899592" y="2482037"/>
            <a:ext cx="22147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400" b="1" dirty="0" smtClean="0"/>
              <a:t>Government ‘puts in’ money using an Aadhaar</a:t>
            </a:r>
            <a:endParaRPr lang="en-IN" sz="1400" b="1" dirty="0" smtClean="0"/>
          </a:p>
        </p:txBody>
      </p:sp>
      <p:sp>
        <p:nvSpPr>
          <p:cNvPr id="26" name="Rectangle 25"/>
          <p:cNvSpPr/>
          <p:nvPr/>
        </p:nvSpPr>
        <p:spPr>
          <a:xfrm>
            <a:off x="4355976" y="4273932"/>
            <a:ext cx="31683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400" b="1" dirty="0" smtClean="0"/>
              <a:t>Beneficiary ‘takes out’ his money using same Aadhaar and his biometric </a:t>
            </a:r>
            <a:endParaRPr lang="en-IN" sz="1400" b="1" dirty="0" smtClean="0"/>
          </a:p>
        </p:txBody>
      </p:sp>
      <p:sp>
        <p:nvSpPr>
          <p:cNvPr id="59400" name="AutoShape 8" descr="data:image/jpeg;base64,/9j/4AAQSkZJRgABAQAAAQABAAD/2wCEAAkGBhQOERQUEhQUFBAVFhUYFhYSGBcSFxYbFRQXHhghFxQaJyYeGSUvJRQXHy8gIycqLywsFSoxNTAqNSYtODUBCQoKDgwOGg8PGjQkHiI1KzQ1KjI1LCw0KS8yMTUsLDQwLiw1LCk0NCwsKSw1LDMsLCksLCwsLCwsLCwpKTUpKf/AABEIAEcAiAMBIgACEQEDEQH/xAAcAAEAAgIDAQAAAAAAAAAAAAAABwgBBgIDBQT/xABBEAABAwIBBwcIBwkBAAAAAAABAAIDBBEhBQYHEjEyURNBYXGBkbEiM0Jyc6Gy0RQjJDRSksEWF0NUYoKz0uEV/8QAGQEBAAMBAQAAAAAAAAAAAAAAAAIDBAEF/8QAKhEAAgICAgEBBgcAAAAAAAAAAAECAwQREjEhBRMyQVFxgRQVIzNSYZH/2gAMAwEAAhEDEQA/AJxREQBERAEREAREQBERAFxK5Li5DjPOmysA8sjaZZBvBuDWeu84Dq29C6a7Kwhd9bPBCDsDt7vcR8K052VX0lO5jwQ+LlnTNFw6Vx806+0sJOJbswGCjqihdNIXPF3ucb4c5OwLHPI4/U3ekYL9QbcpcUu/mT/k2vjmBMczZgNpaWm3Xqr7rqP8k5uNpomygjW2nm7DaxWx5Fym6SaWNp14mtjIccS0vFyxzvStgeI51dCxvw0VZdUKJ8YPafjf9nvoiK4zhEQoDBKXXXUHyXdR8FX/APaur/mZvzlU2Wqvsy5GTGjW12WEuih7MPPSVtW1lRK98UvkeWS7Vcd09pw7QpfJUq7FNbROi+N0eSOV0uq/z51Ves77TNtPpniuLc7KwYipm/OSqfxS3rRj/MYfxZYNFBdDpGroj57lBfZK0OHeLFSlmfnezKUZIGpKy2uzba+wg84NuxWQujN6Ropy67XxXZsS4krUs8dIDMn/AFbBylQRfVODWA7C8j3NG3iFGGUc9ayoJLp3gH0YzybR1auPvXJ3xh4I3Ztdb12yZc4cgx1kL2ua3lC1wY4jFrrYY7bXtcKGbPp5DHKOTlYcRbn4geBHEL4hlGoA1uVntjjyklu+6nf/AM6Gojj5aNkh1G2MgDji0XxKzygr/K8NG/0v1ClSl7Wva+unsjLI9VPWyMijMpAxJODWgc7rDq79hUsUVE2FgawANHMABc85PSlFk+KEWiYxjeDAB32X02Wiqrh32aMu6u6e64cV/rf1ZlERXmULBWVgoDrqN13qnwKrUrK1G671T4FVq+X6LDlfA8f1PuP3O+to3U8hY/B7SNnSAQR7ipzzMy/9OpGPJ+sHkSD+pu09oIPatL0lZu3ghqmDFrGMl6tUah7N3tHBeTozzg+i1XJuNo57N6ngnUPi3tC5X+lZr4MhS3jXcH0zU5993rHxVgc3W3o6fhyEP+Nqr9Pvu9Y+K3zOvOOopI6FsMro2upIiQLYnVA5x0LlMlHk2Rw7FVzkzp0r5OihqInRta172OLw0WBs4BpI7SP7V8GjjKBp6iV+1jaeVzwODLOHViAO1eA501ZLc8pNM/re4/Jb/k/Ml9Fk6rklt9IkhI1Qb6jR5RF+cm1z1JHcp810RgnZa7YLSXkjmrq3TPdI83e8lzjxJUsaO8yo4oY6iVodO8azdbHUad2w42xv02UREqxmRZQ6nhLd0xx2/IF3HipSbZPAgpzcpH2aqhvS037cNnmWeLlMqhvS19+HsmfE5X5HuG3P8VfdHvaGh9VUe0Z8BUjKOdDfmqj2jPgKkZTp9xFmH+zEyiIrTWFgrKwUB11O47qPgVWr5Ky0rbgjiD71EH7oqv8AHD3u+SyZEJSa0jzM+qdjjxW9Em0tE2oo2RyYtfCwO7YwoJyvkx9HO+J2/G7AjC42tcOvarBZPpzFFGw7WsY022Xa0A+C1HPvMN2UHskhLGyAFr9e4Dm+js5xiOo9CldXyjtdk8vHdkE49oh4uuelWAyDRskpKYvY1xEEO80O/ht4qNv3R1f44e93yUq5IpDDBFG7FzI2NNtl2sAPgo48JR3yRVg0zg5c1o74qRjN1rW+qA3wSqpmyMcxwu1zS0jiHCx8V3LBWs9TSK8ZwZEfQzvieNhu13M9uOqR+vSFtGZOkT6GwQVALoRuPbi5nQRzj3jpUl5ezchr2akzL/hcMHNPFp5lHmUdD8oJMEzHt4SAsd3i4PuWJ1TrluB48sa2mfOo3IaRqC33gDrZJ/qo80pTCSsY5pu10EZB6CXEeKwNFNdfZCOnlP8Ai2TOXRzPWPicySJupDHGQ7W2sGOwLsvaTg00Ssd91bUo/Ixob81Ue0Z8BUjLVMw805MmslbI9ji9zSNS9hZtsb2W1q+pNQSZvxouFST7MoiK00BERAEREAREQBERAEREAREQBERAEREAREQ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9402" name="AutoShape 10" descr="data:image/jpeg;base64,/9j/4AAQSkZJRgABAQAAAQABAAD/2wCEAAkGBhQOERQUEhQUFBAVFhUYFhYSGBcSFxYbFRQXHhghFxQaJyYeGSUvJRQXHy8gIycqLywsFSoxNTAqNSYtODUBCQoKDgwOGg8PGjQkHiI1KzQ1KjI1LCw0KS8yMTUsLDQwLiw1LCk0NCwsKSw1LDMsLCksLCwsLCwsLCwpKTUpKf/AABEIAEcAiAMBIgACEQEDEQH/xAAcAAEAAgIDAQAAAAAAAAAAAAAABwgBBgIDBQT/xABBEAABAwIBBwcIBwkBAAAAAAABAAIDBBEhBQYHEjEyURNBYXGBkbEiM0Jyc6Gy0RQjJDRSksEWF0NUYoKz0uEV/8QAGQEBAAMBAQAAAAAAAAAAAAAAAAIDBAEF/8QAKhEAAgICAgEBBgcAAAAAAAAAAAECAwQREjEhBRMyQVFxgRQVIzNSYZH/2gAMAwEAAhEDEQA/AJxREQBERAEREAREQBERAFxK5Li5DjPOmysA8sjaZZBvBuDWeu84Dq29C6a7Kwhd9bPBCDsDt7vcR8K052VX0lO5jwQ+LlnTNFw6Vx806+0sJOJbswGCjqihdNIXPF3ucb4c5OwLHPI4/U3ekYL9QbcpcUu/mT/k2vjmBMczZgNpaWm3Xqr7rqP8k5uNpomygjW2nm7DaxWx5Fym6SaWNp14mtjIccS0vFyxzvStgeI51dCxvw0VZdUKJ8YPafjf9nvoiK4zhEQoDBKXXXUHyXdR8FX/APaur/mZvzlU2Wqvsy5GTGjW12WEuih7MPPSVtW1lRK98UvkeWS7Vcd09pw7QpfJUq7FNbROi+N0eSOV0uq/z51Ves77TNtPpniuLc7KwYipm/OSqfxS3rRj/MYfxZYNFBdDpGroj57lBfZK0OHeLFSlmfnezKUZIGpKy2uzba+wg84NuxWQujN6Ropy67XxXZsS4krUs8dIDMn/AFbBylQRfVODWA7C8j3NG3iFGGUc9ayoJLp3gH0YzybR1auPvXJ3xh4I3Ztdb12yZc4cgx1kL2ua3lC1wY4jFrrYY7bXtcKGbPp5DHKOTlYcRbn4geBHEL4hlGoA1uVntjjyklu+6nf/AM6Gojj5aNkh1G2MgDji0XxKzygr/K8NG/0v1ClSl7Wva+unsjLI9VPWyMijMpAxJODWgc7rDq79hUsUVE2FgawANHMABc85PSlFk+KEWiYxjeDAB32X02Wiqrh32aMu6u6e64cV/rf1ZlERXmULBWVgoDrqN13qnwKrUrK1G671T4FVq+X6LDlfA8f1PuP3O+to3U8hY/B7SNnSAQR7ipzzMy/9OpGPJ+sHkSD+pu09oIPatL0lZu3ghqmDFrGMl6tUah7N3tHBeTozzg+i1XJuNo57N6ngnUPi3tC5X+lZr4MhS3jXcH0zU5993rHxVgc3W3o6fhyEP+Nqr9Pvu9Y+K3zOvOOopI6FsMro2upIiQLYnVA5x0LlMlHk2Rw7FVzkzp0r5OihqInRta172OLw0WBs4BpI7SP7V8GjjKBp6iV+1jaeVzwODLOHViAO1eA501ZLc8pNM/re4/Jb/k/Ml9Fk6rklt9IkhI1Qb6jR5RF+cm1z1JHcp810RgnZa7YLSXkjmrq3TPdI83e8lzjxJUsaO8yo4oY6iVodO8azdbHUad2w42xv02UREqxmRZQ6nhLd0xx2/IF3HipSbZPAgpzcpH2aqhvS037cNnmWeLlMqhvS19+HsmfE5X5HuG3P8VfdHvaGh9VUe0Z8BUjKOdDfmqj2jPgKkZTp9xFmH+zEyiIrTWFgrKwUB11O47qPgVWr5Ky0rbgjiD71EH7oqv8AHD3u+SyZEJSa0jzM+qdjjxW9Em0tE2oo2RyYtfCwO7YwoJyvkx9HO+J2/G7AjC42tcOvarBZPpzFFGw7WsY022Xa0A+C1HPvMN2UHskhLGyAFr9e4Dm+js5xiOo9CldXyjtdk8vHdkE49oh4uuelWAyDRskpKYvY1xEEO80O/ht4qNv3R1f44e93yUq5IpDDBFG7FzI2NNtl2sAPgo48JR3yRVg0zg5c1o74qRjN1rW+qA3wSqpmyMcxwu1zS0jiHCx8V3LBWs9TSK8ZwZEfQzvieNhu13M9uOqR+vSFtGZOkT6GwQVALoRuPbi5nQRzj3jpUl5ezchr2akzL/hcMHNPFp5lHmUdD8oJMEzHt4SAsd3i4PuWJ1TrluB48sa2mfOo3IaRqC33gDrZJ/qo80pTCSsY5pu10EZB6CXEeKwNFNdfZCOnlP8Ai2TOXRzPWPicySJupDHGQ7W2sGOwLsvaTg00Ssd91bUo/Ixob81Ue0Z8BUjLVMw805MmslbI9ji9zSNS9hZtsb2W1q+pNQSZvxouFST7MoiK00BERAEREAREQBERAEREAREQBERAEREAREQ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9404" name="AutoShape 12" descr="data:image/jpeg;base64,/9j/4AAQSkZJRgABAQAAAQABAAD/2wCEAAkGBhASERUUEhQVExUVGBQWFRgYFx0VGhkaGBYXGBkaIhwgHCYgGRojIxIeIDsgIycqLCwtGioxNTw2NScsLCkBCQoKDQwOGg8PGjUhHyQvNSwuLyw1NTEsNTUsNiwsLjU1NSwsLCwtLS80Kiw0LywsLC8tLCwtLCkpLzQsKSwsKf/AABEIAE8AfAMBIgACEQEDEQH/xAAcAAADAAMBAQEAAAAAAAAAAAAABgcDBAUCCAH/xAA9EAACAAQDAwcJBwQDAAAAAAABAgADBBEGEiEFBzEiMkFRYXGBExc0UnORobHBNUJykrLS8BRjs9EjM2L/xAAaAQACAwEBAAAAAAAAAAAAAAACBAADBQYB/8QAMREAAgIBAQUFBgcBAAAAAAAAAQIAAxEEBRITMUEhImFx8FGBkcHR4SMyM0JDobIU/9oADAMBAAIRAxEAPwC4wQQRJIQQQRJIQQQRJIQQQRJIQQQRJIRr1VfLlkBjyjwUDMx7lGtu3hH7XTikp2UXKqzAdZAJA+EKuztsLLpkmFhnmpOmzpzDMVErnC3SRcALoB8DU9m6cSh7cOKxzP1A+JJjKtVNbmyrDrdgvwAY++0Z5Ye/KK26gDcHvvr7hEN2liSrqZ9mnzVli3Jz5Rrrrlte2nR3Q14bo6rIZiO6A83lltNOIa4PzhddTvHsGZ0LbFsqp4lr4Ps8fZkfcSmQRwabbboJZm2dJjiXmAysjm9gw4EG3EW7o70NqwblMTPeKnsI5iEEae1tqJTyWmzLlUtewudSB9YWfOpQ+rN/KP3R4zqvMyqy+qs4dsRygjg4fxnTVjskrMGUZrMLXF7G2vRp7470EGDDIho6uN5TkQghV2jvGpJM15TibmQlTZQRceMa/nUofVm/lH7oDip7ZSdXQDgsI5QQpSt59AeJmL3ofpeO7srb1PUi8mYr24jgw71Ooj0Op5GGl9TnCsDOhBBGtX7RlSELzXVFHSxt4dp7BB8paSAMmbMJ2LcKDyE5pJIUqztKy5gSBqyeq1riw48Ix1m9akU2RJsztsFHxN/hGqu92TfWRMt2Mp/1C1jVOMExF9VpGYbzcj0+oiFs4o3LzAaaXHHUC3Ai/HiRDVR438lLyBL6W0bT5cO6N/ae7VZreWpHEpZtnMpwcoLC91Ivl482xHdHnZW66Z5S9RNUoDzZd7t2EkDL4XhNablbsnbGzR3VBn1Dkc8ELn/HbOthXZr1CJPnMSocvLlgWUNwznpJ04Q3x4kSVRQqgBVAAA6AOEe40a03BicwwXfZl6nr2n16EXsf/Z8/uX9axE4tmP8A7Pn9y/rWItIUFlB4EgH3wtqfzCc3tf8AVXy+Zm3sLazU1RLnL906jrU6MPEReqapWYiuhurAMp6wRcRCcRbGalqHlG9gboetTzT/ADpEP26zb2eU1M55UvlJ2oTqPAn3N2RKG3W3TD2ZcarDQ/oxHxh6dUe0b6RtYbwTOrZbTJby1CtkIbNe+VWvoDpyo18aravqPx/NVP1h53UzAtJNLEACcdSbD/rlwCqGsIPjF6aUu1TK/LJiptfd1WU8tphyTFUXbKTcAcTYgQu0dbMlOsyWxR1NwR/OHZFrxHiKllU8zPMRiysFQMCWJBFrA8NeMQ6PLVVT3YOuoroccI/aW6RitBs9atx9y5UaXe+XKO9okO29uTqqaZk1r+qv3VHUB/Lx2Ntz2TZtFKNxnM2ae7NZf1kxwNl0JnTpcoaGY6rfqudT4DWPbHLYELWaiy4rX4D4mdPD+DqqsGaWAqA2zubLfqGlz4QxNuinW0npfqKED33+kUmjpElIstBlVAFUdQEZoYXTrjtmpVsulV7/AGmKW2sZJs/yUl5bTD5JDdSANLr0/gjJhrHkusnGUspkIUtckEaEDo74Ud7PpUv2I/yPGLdX6a3sn+awHEYWbvSUjV2jVcEHu5xK5BBBDc24vY/+z5/cv61iL03PX8S/MRaMf/Z8/uX9axE4R1P5hOb2v+qvl8zKxvNw/wCVkCeg5cm+btQ8fcdffE12HtZqafLnL9w6jrU6MPERfXlhgQRcG4IPSDxEQnFGxTS1Lytct8yHrQ8PEcPCPb0wd4S3adJrcXp6PSesX1CzK2c6G6sysp6wUUiGHDlO8zY9WqKzsZosqgsTyZXQNTCPFT3SOP6aaP7t/fLT/UBV3n88xXRfi6hs/uB/uT5MM1pNhTT9f7Tj4kWhlw5uznzGDVI8lLFiVvd27NOaO3jFWgi8adRzmnXsqlTljmTPezSZf6YqLIFdAALAWykD3fKE7D1YsqqkzG5qzELdgvYnwveLDjDYH9XTNLHPU55Z/wDQB08QSPGIjPkMjFXBVlJDA6EEcRFNwKvmZ+0UarUcUcjgj3T6KBgiWYX3ltJRZVQpmKuiuvOAHAEHnd97w1ecrZ9r+UbuyNf5Q0tyEc5s166h1zvY84o72fSpfsR/keMW6v01vZP81g3n1KzJ8h15r06ML6GzM5Hzg3V+mt7J/msK/wAvvmNnOvz4yuQQQQ/OmnKxTsx6ilmSpdszgWvoNGB+kTjzV13rSvzH9sVyCKnqVzkxPUaKvUMGfMIV8c4TNbLQy8omodC2gKniOHYDDRBBsoYYMYtqW1CjcjJH5q671pX5j+2HTAeG51HLmLNKks4YZTfQKB1CGiCAWlVORFaNBVS++ucwgggi2PQjgYkwXTVnKYFJlrCYvHsBHBh8e2O/BHhUMMGA9a2LusMiSat3VVan/jeXMHRqUPuOnxjU82m0PUT84iyQRT/zpM87L05PX4yfYhwFU1IpyrS18lTypTBiect78BqNYz4LwPUUdQZkxpZUoy8km9yQekdkPUEFwlzvS8aKkWcTrCCCCLY5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9406" name="AutoShape 14" descr="data:image/jpeg;base64,/9j/4AAQSkZJRgABAQAAAQABAAD/2wCEAAkGBhASERUUEhQVExUVGBQWFRgYFx0VGhkaGBYXGBkaIhwgHCYgGRojIxIeIDsgIycqLCwtGioxNTw2NScsLCkBCQoKDQwOGg8PGjUhHyQvNSwuLyw1NTEsNTUsNiwsLjU1NSwsLCwtLS80Kiw0LywsLC8tLCwtLCkpLzQsKSwsKf/AABEIAE8AfAMBIgACEQEDEQH/xAAcAAADAAMBAQEAAAAAAAAAAAAABgcDBAUCCAH/xAA9EAACAAQDAwcJBwQDAAAAAAABAgADBBEGEiEFBzEiMkFRYXGBExc0UnORobHBNUJykrLS8BRjs9EjM2L/xAAaAQACAwEBAAAAAAAAAAAAAAACBAADBQYB/8QAMREAAgIBAQUFBgcBAAAAAAAAAQIAAxEEBRITMUEhImFx8FGBkcHR4SMyM0JDobIU/9oADAMBAAIRAxEAPwC4wQQRJIQQQRJIQQQRJIQQQRJIQQQRJIRr1VfLlkBjyjwUDMx7lGtu3hH7XTikp2UXKqzAdZAJA+EKuztsLLpkmFhnmpOmzpzDMVErnC3SRcALoB8DU9m6cSh7cOKxzP1A+JJjKtVNbmyrDrdgvwAY++0Z5Ye/KK26gDcHvvr7hEN2liSrqZ9mnzVli3Jz5Rrrrlte2nR3Q14bo6rIZiO6A83lltNOIa4PzhddTvHsGZ0LbFsqp4lr4Ps8fZkfcSmQRwabbboJZm2dJjiXmAysjm9gw4EG3EW7o70NqwblMTPeKnsI5iEEae1tqJTyWmzLlUtewudSB9YWfOpQ+rN/KP3R4zqvMyqy+qs4dsRygjg4fxnTVjskrMGUZrMLXF7G2vRp7470EGDDIho6uN5TkQghV2jvGpJM15TibmQlTZQRceMa/nUofVm/lH7oDip7ZSdXQDgsI5QQpSt59AeJmL3ofpeO7srb1PUi8mYr24jgw71Ooj0Op5GGl9TnCsDOhBBGtX7RlSELzXVFHSxt4dp7BB8paSAMmbMJ2LcKDyE5pJIUqztKy5gSBqyeq1riw48Ix1m9akU2RJsztsFHxN/hGqu92TfWRMt2Mp/1C1jVOMExF9VpGYbzcj0+oiFs4o3LzAaaXHHUC3Ai/HiRDVR438lLyBL6W0bT5cO6N/ae7VZreWpHEpZtnMpwcoLC91Ivl482xHdHnZW66Z5S9RNUoDzZd7t2EkDL4XhNablbsnbGzR3VBn1Dkc8ELn/HbOthXZr1CJPnMSocvLlgWUNwznpJ04Q3x4kSVRQqgBVAAA6AOEe40a03BicwwXfZl6nr2n16EXsf/Z8/uX9axE4tmP8A7Pn9y/rWItIUFlB4EgH3wtqfzCc3tf8AVXy+Zm3sLazU1RLnL906jrU6MPEReqapWYiuhurAMp6wRcRCcRbGalqHlG9gboetTzT/ADpEP26zb2eU1M55UvlJ2oTqPAn3N2RKG3W3TD2ZcarDQ/oxHxh6dUe0b6RtYbwTOrZbTJby1CtkIbNe+VWvoDpyo18aravqPx/NVP1h53UzAtJNLEACcdSbD/rlwCqGsIPjF6aUu1TK/LJiptfd1WU8tphyTFUXbKTcAcTYgQu0dbMlOsyWxR1NwR/OHZFrxHiKllU8zPMRiysFQMCWJBFrA8NeMQ6PLVVT3YOuoroccI/aW6RitBs9atx9y5UaXe+XKO9okO29uTqqaZk1r+qv3VHUB/Lx2Ntz2TZtFKNxnM2ae7NZf1kxwNl0JnTpcoaGY6rfqudT4DWPbHLYELWaiy4rX4D4mdPD+DqqsGaWAqA2zubLfqGlz4QxNuinW0npfqKED33+kUmjpElIstBlVAFUdQEZoYXTrjtmpVsulV7/AGmKW2sZJs/yUl5bTD5JDdSANLr0/gjJhrHkusnGUspkIUtckEaEDo74Ud7PpUv2I/yPGLdX6a3sn+awHEYWbvSUjV2jVcEHu5xK5BBBDc24vY/+z5/cv61iL03PX8S/MRaMf/Z8/uX9axE4R1P5hOb2v+qvl8zKxvNw/wCVkCeg5cm+btQ8fcdffE12HtZqafLnL9w6jrU6MPERfXlhgQRcG4IPSDxEQnFGxTS1Lytct8yHrQ8PEcPCPb0wd4S3adJrcXp6PSesX1CzK2c6G6sysp6wUUiGHDlO8zY9WqKzsZosqgsTyZXQNTCPFT3SOP6aaP7t/fLT/UBV3n88xXRfi6hs/uB/uT5MM1pNhTT9f7Tj4kWhlw5uznzGDVI8lLFiVvd27NOaO3jFWgi8adRzmnXsqlTljmTPezSZf6YqLIFdAALAWykD3fKE7D1YsqqkzG5qzELdgvYnwveLDjDYH9XTNLHPU55Z/wDQB08QSPGIjPkMjFXBVlJDA6EEcRFNwKvmZ+0UarUcUcjgj3T6KBgiWYX3ltJRZVQpmKuiuvOAHAEHnd97w1ecrZ9r+UbuyNf5Q0tyEc5s166h1zvY84o72fSpfsR/keMW6v01vZP81g3n1KzJ8h15r06ML6GzM5Hzg3V+mt7J/msK/wAvvmNnOvz4yuQQQQ/OmnKxTsx6ilmSpdszgWvoNGB+kTjzV13rSvzH9sVyCKnqVzkxPUaKvUMGfMIV8c4TNbLQy8omodC2gKniOHYDDRBBsoYYMYtqW1CjcjJH5q671pX5j+2HTAeG51HLmLNKks4YZTfQKB1CGiCAWlVORFaNBVS++ucwgggi2PQjgYkwXTVnKYFJlrCYvHsBHBh8e2O/BHhUMMGA9a2LusMiSat3VVan/jeXMHRqUPuOnxjU82m0PUT84iyQRT/zpM87L05PX4yfYhwFU1IpyrS18lTypTBiect78BqNYz4LwPUUdQZkxpZUoy8km9yQekdkPUEFwlzvS8aKkWcTrCCCCLY5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9410" name="AutoShape 18" descr="data:image/jpeg;base64,/9j/4AAQSkZJRgABAQAAAQABAAD/2wCEAAkGBhMSERUSExQVFBMVFxsYFxcYGBsbGxweJBwaHRscHhsdHSYfHBwjGhsdHzAhJScpLDgsHR8xNzAqNSYrLCkBCQoKDgwOGg8PGiwkHyQtLC8sLCw1LC0sLCwsLC0sKSwsLCwvLC0sLCwsLCwsLCwsNCw0LCwsLDQ0LCwwLCwsLP/AABEIAIgAfgMBIgACEQEDEQH/xAAbAAADAQEBAQEAAAAAAAAAAAAABAUGAwIBB//EAEEQAAICAAQFAgQEAwUFCQEAAAECAxEABBIhBRMiMUEGUTJCYXEUI4GRM1KhQ2KCscEkNFOSshZEY2Ryc6LD4RX/xAAaAQADAQEBAQAAAAAAAAAAAAAAAQIDBAUG/8QAJREAAgICAQMEAwEAAAAAAAAAAAECEQMhMRJBUQQFYfAigfET/9oADAMBAAIRAxEAPwD9twYMGAQYMGIXE/UJJaLLBXdf4krGoovcs3YsP5f39sAm6K+bziRKXkdUUeWND/8AT9MRm9VmTbK5eWf/AMQjlxd6vW3cfYfthDK8EMzCRhz33/OnB5Y/9qC9x9TQ874955lV3DRPmhAFaVncACwWGiKtDELvVDxibJbODcczbmhNlYz5WNXnYffSGH+WPRGbO/4rMf4cpQ/q14d4FxKWTMSJuIU+EKiLGFKhkOq9ZJB7AAY7+q85KqJFAXEsrbFF1MFG7GrH0H64BfJJ5+bX/vUn05mTav3Ut/ljpluPZuwAMvma7rE5ST9Uev6jCua9VzdM62Yky4MybbOxdb+6uoBHte2Os3FJHjLyxwzRQ8kOGW3ZmVC+k9gwLjasAr+SrlvWEOrlzB8vJ20yiv2bcEfW8XVcHsQb7YzJy8ciuqSVGJeVom/Midttl1NqG5q1Ybg7YTXKS5ZgIDySx/gSNqgkJ8RvsUYnsGo4LKtmzwYl8I9QJOTGQYp0+OJ/iH1Hhl+oxUBxRa2GDBgwAGDBiP6gz7DTl4jUsoPVY/LQfFIfsLA7b+RWAG6EeMcXMrPFG5SKMgTTLuxJ25MVd5CaG247VjlNAII49SKg1aY42sxRsfhMxBJdz7nYHyPiKk0nKhV47AXeIUGdIz8eZZDu7tv42sbizjnFwzL5mRpyFVGS8z1kBb3UiRaXXQBdDtuMQZNmj9PTP+ZFMzNMj2xPYqfgZR2CkCtI7EH7mZx6fLNIwVpnkKhZI4GoMBdCRtgvcj4gfGJuf44GUIrmLLRABlthM6aSVJJ3RGYBRvq6gdrGJmWy7T7JAkcBtlVlZif76pYDEDpLkhTte+CwcuxVh9Qu0mmEQxahpZo0aZgEU6bPSpABq9wLG++JUnqqTZjnX1WNSrGoFUDSn33I3FWPbc2V9Mwxj/aXRew/NerG+2hWRO+/znfEjiiIGUZVTJHQthllYX1g7hATuEPtue+DZL6hheMZlukPKyMNy8cEoA86yjbLW9H649QZ3c5iTLRSANtJCdMgOwVjEzUT1L9rG2PfD8tlZI1/EaI5Te0sCRgb/wA2hR2/vefGPcvosKRLlzY/uHWhFg0VJsqTV057bDAG+UEXDo3ZfwdCSNaKOSsnMJ0rLIrbNoBLWAdz4w1wGRYoZvxDKMsDygHYuHdSQ7LqF0T8ovcHELNRUy8x2jAPxOzOAQd+VJXMikAH8N/tvhmbNCRdOYGlmtcvnD7g9n0MQH3okfr74ATKucyiSQxzBn5IGqKb+1g9ib3eH37kDyRuLPA+NM7GCcBcwgvb4ZF8SJ9Pce+H8pGERY12CKFA+gFdsZ3ifDVtViZRpc/hnG/Kl8wn2R+wHg7ewxRpVbNZgwhwXiozEQetLA6XU91YfEMP4ZZ8dwoJJAAFknYAeST7YyMDCUvLLarMOY93a5ZT0LQFjmHcjyNXesV/VEhMIhBpp3WIdrAJ6yB5pATt/TEriOeWOFik3IaViEYIXAjj6BdA6U86v731xLIkyRnhNms1GwSK9VRywyMAyC7Gpbp1FkXp87EWD74nxCJl5MDJy4zp7qOZJVmRyKGhPivsW8bDHbhirFA00dfiJmEImEhYMTuzlSBp0gFqrx3OI+dNaI75mXhQSfSQknRZB3DUGOrqHX4AxLM3opcK4YZjqJ/LWntx3FEiWQHYk7ssZ6a6m3PVagkeUEZb8qDu2ZYW797Katqr5zt7CsT+FSjOBYFDCBabMN25rk7KKrpPxbVsAKoY78X4oZOiI6UU0K7MRX2KsDY0nuPfbClJRVmuOHVwehmYMuWMcfMk8yyHUzEfF1Nv2siqHgY8tx6ViRq00Uqu3x0dzvRBGJMTgWGoA0Dsdj429wdvtfY4ajycgUMVCCh8bql1RGxN9gPA845/9JS4OrojHka/7SygAMFZTpBsHtuW27dv9MGW5LHVGWykxokptGTRPUtaSBQsn7AjCmY4dKFLFda+WRg9ffTv4q6xwUKVHbqBuzQoHzfudzXgDycCyTTpg8cZIvzxiU8jMqqTMOlwCY5QLNVd7AXoJsblT5xlcxwiSB+UVDxM6kJJZo2fy7sABlZiHreq2YEYv5PNLKpgmso1ENe6Ndq9k9O9aQN/64U45xhFUQZoMZ0IQsuweMkU9+DXUPZ0/Q9EZKSs48sOnk68F4gZoVyxmeJGUtFJtrMYsPEWPZ0PzVute+FuCSRK0kJOuKTRGZIlKxqeoRyEk2ZGYVqUabAOEYJnp4o4lE8DCbmBm6yBu9UVXWncWLJ99sVs5noFdM3JHLKsiq0TWixqAC2jTYsqbPUN/G+KITHMnmTDmVdv7ZuRPQ25y/w5Ps6V+47b41eMrxWHnpqCsn4iGwGFESR9cd/UjUPsMX+E57nQRyj50DfrW/8AXFI1j4I3qHM1mYz35EE05H1rSp/cHE3iUMJkTLM8iNHHFFaOAKKs51KRuo5YJ+p+2GeNjVmph/5aNf8AmmF4T9SqDm9IRGZzWnM8oRntvGb5n7Ai7wmQ3yLcczjyQx2xJGX1klFBZpWEYFDYNo1Y+8L4XHJBLJMCVjRmNf3QY0rwdkc7gjqGPPqIIsmZulKQwhF3KjZjtuq6h4uz3IBrHSAEcKlHkrEo+xEZ/wA3P74RPcs8NjMGQUsfzHUWSGNWABZUWAqUL7bDETq3a9VDqKkMf8VCmXvs6D7jvjQ+qhpjjAsANW2rtVAbGvpRvGYeZaJpiQNye/jyVJuv9N8YZXs7sUaiBnK0I75pHcAkpsO2zFQFIZnpitgDckhXPcPcTaYyst6VLL2LMNYJbqcqFB3LN2NkVhvJZO4JZyU1IqqtoS2sqH6SGBUs8leTt9McG4Ryre1l+As4Y6m1BiWDNRGqxuGA2YbttjVKkcc5OT2eeEK6q8+sR0EdFsK7K2ulD18VLYVgwIO4HcUhIJozKp/MXd6GkOt1rC/Kwa1YbkHfcUTJTLcl0dJVUlkjYxu5pbIJ6FXpC6fmvbvRrFfKcLOXzRhL6lbquq2kSUMDZJrVGp3JPSMKUepUGKbi1Rx1jbc9J22vT9f5VN+TZ27jtijxXLx5gZSZj0lxFJRu7B02a3p/PjUao74lx2FU1426e/8Ai0n/AF/yxSklvISsDukiMOosQQ8ZvsK87AYyxPZ15lcSTx7JjLZgMoJCIyUDvpCqR1GyCImK6tz0bYbDLHGqry9EGYIjaXUUjSReYjMAaPciz2vesd/XDoJUZgSpKgjYbMsqHuR4Pk+PGOfDwdOYihZmIGWVm0gNtSSWptdlBPkbXuMdBxVTH8vxBnR3MqzLBPEyyooVSDQkA07EKrNvv3xQ9JDTHLF/wp5VH2Lah/1HEw5HMxw5gSMzLyXIvTQYO2mgvYtHpb9f0FHgH+8Z0eOah/dAThotcoQ44Kzcx98nrHtaSav9McPUjiF8xawOJ9JJfUXSxoHSFOoWLG43/fFT1FCBmMq7DocvA/2kXb+q1+uFPwU3KE8bdZRI5V5QkYtGSmpAWADAknexWBia5JfFsxypFZGYo0eWYnenRSyNqHtTAkY95KAvkMxDuWWMEe5MZZP/AKh/zDD3qHJLDDEy26IjZd6b5WGkEnfcOFPY1viZ6bzpgzTxPQKN1bV0EKrGrNUyxvubosT5wiXpmk4mwmyySAarCuKUN3AurIA79zjNc4BSoujd77fT4QF3/wAX640nCECGTJSAELbRg9miY9q86G6f2xC4jwsxuQe3hvpfmgAL3Gkb+5xjmT5R2YnapiOWaPQ8EraI5URS9UEddo2PsrLQJ91IJG2E8mUazq0FEYgKC6VqYaWZLk5dAWGN7+wFvzZcd6I7rvuCPZvDEmtvegO14jycAQsQSUF70da9++4uv1J++CGRNbMcuKV3FWe2hjM6xPK3JU2Ge16aDk0bJLLsO3jF3/8AqGSWTM1p1UIr2oaWWO/FkM8tHxp/mFQ8hwJQ16S4HawL/Re3fezq8dJJxaaSm3qt6+IgXRJJuzd2W+LcEdqwSnrQYsUr/IOWdgCb9l79+/TpYjztqHm8U83ETk1jNl8xMijqZvnBPxAEbIbFYXyWRMjhF3SwWB3C9962ux2kSu2++Kq5hHnMneDJqVB3NyEU1H5iq9PndvfBij3Ns0tURvWI5mZjUEDSwYkkAAIuom2BXvIBuDvjgIDozbuVH58QI0u6HQASjaFvT2BIHfwML5xzKzufhLadVGlVDzZm2/v0g+3isaCHKOuSDtmPwzSFpJGKqRchNA6u1WBtXbG3c5OW2TsllAMvmHSdJuYiKwjYm3ZtywPYktpAobAYtenF1TZ1/fMae/8AKoGOKZYwxQQvytmDkxqQDHEusE2Sb1BfPnDfpCIjKrIfimZpT/iYkf8AxrDRSW0d/UfDjNl3RfjFPHXfWu60fG4xGXPNLCRGpP4kCVVBI3BAnj1fJ27mvjONZjJzZZsvmTGtBZXM2XJ7CWjzIz7K4v8AcnfDY5HzJ5csXy75dooZy51sVUn+RdAtbHahuaB+uIGYh0Okbip47j1s1rq+QEHvFKgK7kgWRt50mebVrzGmJopIgp5pIMRXVrGkAk77kCjY/UL8bjWZlj0FZRFsZukTi6MTXVnswN2Cb2wiGjplZxmERQxjzERPKZt2BGzRv5Y1sR8y0w7GnstmY82rRv0Txk6ksEq1UWUnYj2P13o4w7q8bK8bEykqssDE69QoDctqJ8qyiwN7FYYyPDladSXmXsSNVSpR2ZaH5orp1pvuSRhX2HGbRpM5lYMopZ9LOx/JBXtpFjuewJ1E+av2xjuOcX1v2VFXd+R0q16RYatRJIJAIH6+dD6qys7wK8UqTiJwytWl1rejXQ527EA9u94yEOX7IFV121tXYkkimugAAWDWPm7+cZqtH0ntsMU4db219+/I62czC6SsihN1JcDSullK2wJJYqqkk1uSPcCj6bmkzzuoQxqvdg2wu9NA0T5/TGRzaMGJdd2Bo9ux03VA0D2Br7Y2Po7gQXL8yXMFVnAblxbOyiwFJrXXfZR57nExipM19xx48WLrrfatL9ltc+Ay5HLN+abLyk2qDu4TuC2xpew99iML8a4gI4ly2UUsVUlQttsNjKe9qp7He33+UE5hcmqSScti4QE1qOlVBoGUrdk38C3udyNxijwzKzc1em5yBIASbvbTLLQ6I1HwqACe1Ud914PlXNy5PuU4U7aMtl3DKKbMkHpssCgY0NR79gDXTi5J6nSWaSFoufBYUKul2tT1MYybK32I7Bb84V47cEf4eCVjmGDSzURqbtqZttVkbBVraz4x3khjKoIFMLiQiLT0o3SA89dyqrq79+xvVhgtaR99QTmQsibGVhlI/oAbnb7fJ/hONbDEFUKOygAfYbYzXpjKCWQ5gfwo15WXvyPnk+pZr3++NRikaR8hhLjPClzERjY6Tdow7qw+Fh9QcO4MMrkwuZ1uskb9M6/x0AsMKKjMIvzArsyjft5Au9w2ERwrLNKroqdBvWACQb5hFyGwADQ8bXvhrjHBRNpdWMc0e8cg7j6H+ZT2IxnDI5uB1WKZjqaE1ypT5eInptieqM7Gz2J1Yngz4ZSzHDvxEmsdLGzFPGVsJQtJFO7jVYrcb+MZuTgLxBwwBhN6TGnOSwCLUAmSFtW1jUPHjF/IRlcs6wFjOq6RESQYwTuFVja7biywsAAkY58KmiSUylp9wqlWQqxkJa1ZFAEj1vq3oAG6IwCaszPD4ZZ5o1SSPNDvpksOuzA63C6107fNV6ausc+JemdDSMzaWJmYoBaLpRXVfGo01322HsQdVko4s1C+YniiZQX3VCrhVJ31bEjSLr3/AKZqdpW0mKJxGol00dWzhQACxbUvLF6iNgaAFDGU+D2PauuLbi6X9olcR9MSIjaeuZAxZUBb5o1AXa/ns7VtWH4uHMsawyNJGoAsOVUmhZAhjGt7O1tq99u2GswWld2QLIpXrMcoBC8tUdaIAJBQP+i33xqfRWbjeFqijimRtEoQDuOzH3v7nzvggka+4xzZIJyelyvDfwR+EcIkjUOinJxKp1ySEPIb0glRWlQAt2R5Jr2qxcUhgQHL1JEJazEtliNhqc+XNkWRYH6YT47l555fw1rL2kADFEAB3R1FkqVqiT31G8dZuCxKohtpMwE0EREKSlgpzmPgBVBY7kDYb1jQ8Ja4PfFeAxKecJZArSrJoFMZH9kewwLLt0mvPYYWdZM1K0N9R/3h1JqNN6gU+WPdj73v4HRJZJ5CInDyDpecfwoR8yQj5nobsQfqdqGk4VwyOCMRxigO+9knyxPkk4fI0r4GYIFRQqilUAADsAO2PeDBijQMGDBgAMK8S4XHOmiVQy+PcH3B7g/bDWDABlc3wjMRUR/tSLenq0ZhP/TKPj+x70Lvx8i9RA3Gzqxo3FmV5Mnaj1UUYeO3vviz6h4n+HhMutF0ns4NNsekEGwT4OJk3qCGSo83l2VtAemQSoAbo6lB0j6kDEkcM6mRBl3gEE8SOjDUq80dQq9Ss19/6eMYJfU8kFRvDZQizyzHqCnp3ChiPNNY7bCsbLLcE4e51ZeYxse3JnKn9tV47HgLCTlrn80rldQUlW27bFl3+u9/viXGzs9N6l4k00mvvgxC+qpmBqKSXrLxdLHlsdhsq0wC2ACftWNL6TifLRNK8R5kuksWCQRoAKA6jfuTSnfx5Ng+k3J6s7nG+gcL/wBKjHKX0tkYeuemJ+eeQm/3IvCUK2aZ/WyyQcIxUU+RGf1EZGMaO0rf8LKA/UU0zbgfVQpx7h4MW0pmpI4ImNrlo30hq3Otj1Ob70f1wxN6tijjb8LEZFQqpKjRGpJAUdrPf5VxJzzS5lZub+ZJDKIzEpYQqp/tSFHMevue1170ea2ja5Dl8tRDp5Y2XQQV22oV9cd6xK9NZaaKEQzAHlUqOp2da2+oI7G/vitizRcBgwYMAwwYMGAAwYMGADlPlVfSWF6G1L9DRH+ROI2W9L6Gl0u6CSQN0OykKFpFs3sDe2wqh4rBgwCqyLmvSzfiI0kUSrLNqeY1qKqpIQqFAUEbE2b+nhXMel3SahAVi/FIEdZDaxmgwCjcA3u17YMGJonoR8zfB5DPEGicL+ICslOy6NVA8wudQIFnb9qxuc9DagBTdEBl06ksVqGrBgw0hqNEPgnpQqCZ6k5yAzK+55gYkMD9jX0rzeLWT4NDE+uONUbSE6dhV32GxNnv3wYMFDUUhzBgwYYwwYMGA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22" name="Picture 12" descr="http://www.14gaam.com/Image/Logo-Indian-Government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77088" y="1412776"/>
            <a:ext cx="504056" cy="857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83568" y="332656"/>
            <a:ext cx="770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End-to-End Traceability through </a:t>
            </a:r>
          </a:p>
          <a:p>
            <a:pPr algn="ctr"/>
            <a:r>
              <a:rPr lang="en-US" b="1" dirty="0" err="1" smtClean="0"/>
              <a:t>Aadhaar</a:t>
            </a:r>
            <a:r>
              <a:rPr lang="en-US" b="1" dirty="0" smtClean="0"/>
              <a:t> Enabled Direct Benefit Transfer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108442" y="4915264"/>
            <a:ext cx="4253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Convenience for the beneficiary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9358282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8" descr="http://www.mjpru.ac.in/facility/Image/ban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908720"/>
            <a:ext cx="2059978" cy="1584599"/>
          </a:xfrm>
          <a:prstGeom prst="rect">
            <a:avLst/>
          </a:prstGeom>
          <a:noFill/>
        </p:spPr>
      </p:pic>
      <p:pic>
        <p:nvPicPr>
          <p:cNvPr id="7188" name="Picture 20" descr="http://cdn2.digitaltrends.com/wp-content/uploads/2009/12/internet-explorer-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2440" y="4869160"/>
            <a:ext cx="432048" cy="432048"/>
          </a:xfrm>
          <a:prstGeom prst="rect">
            <a:avLst/>
          </a:prstGeom>
          <a:noFill/>
        </p:spPr>
      </p:pic>
      <p:pic>
        <p:nvPicPr>
          <p:cNvPr id="7194" name="Picture 26" descr="http://1.bp.blogspot.com/-V-Iap5DP4LE/TVlJ9hKBDcI/AAAAAAAAAhk/_7qI5z68GVo/s1600/hdfc-ban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1700808"/>
            <a:ext cx="1433615" cy="970446"/>
          </a:xfrm>
          <a:prstGeom prst="rect">
            <a:avLst/>
          </a:prstGeom>
          <a:noFill/>
        </p:spPr>
      </p:pic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285852" y="1124744"/>
          <a:ext cx="6715172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7178" name="Picture 10" descr="http://2.bp.blogspot.com/-RfJOfWmp0uM/Tns_BymU75I/AAAAAAAADFk/wcHGtDz6sQQ/s1600/atm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96135" y="1268760"/>
            <a:ext cx="2793967" cy="1944216"/>
          </a:xfrm>
          <a:prstGeom prst="rect">
            <a:avLst/>
          </a:prstGeom>
          <a:noFill/>
        </p:spPr>
      </p:pic>
      <p:pic>
        <p:nvPicPr>
          <p:cNvPr id="7182" name="Picture 14" descr="http://img.diytrade.com/cdimg/1888046/26022579/0/1337765488/Mobile_POS_Terminal_with_biometric_identification_Fingerprint_and_card_reader_su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71600" y="3933056"/>
            <a:ext cx="936104" cy="1248139"/>
          </a:xfrm>
          <a:prstGeom prst="rect">
            <a:avLst/>
          </a:prstGeom>
          <a:noFill/>
        </p:spPr>
      </p:pic>
      <p:pic>
        <p:nvPicPr>
          <p:cNvPr id="7184" name="Picture 16" descr="http://3.bp.blogspot.com/-1TOBLS9kbto/UBqoT-qbw_I/AAAAAAAAAxQ/nrpxGT5AgFc/s1600/23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948263" y="4077072"/>
            <a:ext cx="1655771" cy="1104908"/>
          </a:xfrm>
          <a:prstGeom prst="rect">
            <a:avLst/>
          </a:prstGeom>
          <a:noFill/>
        </p:spPr>
      </p:pic>
      <p:pic>
        <p:nvPicPr>
          <p:cNvPr id="7186" name="Picture 18" descr="http://people.mozilla.com/~faaborg/files/shiretoko/firefoxIcon/firefox-512-noshadow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028384" y="5013176"/>
            <a:ext cx="628329" cy="628329"/>
          </a:xfrm>
          <a:prstGeom prst="rect">
            <a:avLst/>
          </a:prstGeom>
          <a:noFill/>
        </p:spPr>
      </p:pic>
      <p:pic>
        <p:nvPicPr>
          <p:cNvPr id="7192" name="Picture 24" descr="http://3.bp.blogspot.com/_Ez5IXM-QJJQ/S6PQmrTHDiI/AAAAAAAAAAM/5yeVeBTYSYk/s320/Mobile+banking+poster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20232209">
            <a:off x="7066633" y="5031382"/>
            <a:ext cx="1061169" cy="1047905"/>
          </a:xfrm>
          <a:prstGeom prst="rect">
            <a:avLst/>
          </a:prstGeom>
          <a:noFill/>
        </p:spPr>
      </p:pic>
      <p:pic>
        <p:nvPicPr>
          <p:cNvPr id="7196" name="Picture 28" descr="http://vadakkus.com/wp-content/uploads/2012/02/Indiapost-kottakkaljpg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79512" y="1988840"/>
            <a:ext cx="1722410" cy="1179851"/>
          </a:xfrm>
          <a:prstGeom prst="rect">
            <a:avLst/>
          </a:prstGeom>
          <a:noFill/>
        </p:spPr>
      </p:pic>
      <p:pic>
        <p:nvPicPr>
          <p:cNvPr id="7180" name="Picture 12" descr="http://www.dbank.bg/uf/other/POS_1_1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1387365">
            <a:off x="1547550" y="2995339"/>
            <a:ext cx="1296144" cy="998031"/>
          </a:xfrm>
          <a:prstGeom prst="rect">
            <a:avLst/>
          </a:prstGeom>
          <a:noFill/>
        </p:spPr>
      </p:pic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/>
          <a:lstStyle/>
          <a:p>
            <a:r>
              <a:rPr lang="en-US" sz="2800" dirty="0" smtClean="0"/>
              <a:t>Access to a large number of Customer Service Points</a:t>
            </a:r>
            <a:endParaRPr lang="en-US" sz="2800" dirty="0"/>
          </a:p>
        </p:txBody>
      </p:sp>
      <p:pic>
        <p:nvPicPr>
          <p:cNvPr id="7172" name="Picture 4" descr="http://www.paymentmedia.com/scripts/locallib/imagenes/Terminal_ingenico_Bio930_340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763688" y="4293096"/>
            <a:ext cx="1008112" cy="6019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604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396" y="1"/>
            <a:ext cx="7772400" cy="119840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MNREGA payments through Micro-ATM in Jharkhand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C:\Users\Srikar\Downloads\074 (1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4500" y="1198406"/>
            <a:ext cx="7714439" cy="5479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1727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405" y="356838"/>
            <a:ext cx="8792862" cy="899232"/>
          </a:xfrm>
        </p:spPr>
        <p:txBody>
          <a:bodyPr>
            <a:noAutofit/>
          </a:bodyPr>
          <a:lstStyle/>
          <a:p>
            <a:r>
              <a:rPr lang="en-US" sz="3200" dirty="0" smtClean="0"/>
              <a:t>PDS delivery based on </a:t>
            </a:r>
            <a:r>
              <a:rPr lang="en-US" sz="3200" dirty="0" err="1" smtClean="0"/>
              <a:t>Aadhaar</a:t>
            </a:r>
            <a:r>
              <a:rPr lang="en-US" sz="3200" dirty="0" smtClean="0"/>
              <a:t> Authentication in East Godavari, Andhra Pradesh</a:t>
            </a:r>
            <a:endParaRPr lang="en-US" sz="3200" dirty="0"/>
          </a:p>
        </p:txBody>
      </p:sp>
      <p:pic>
        <p:nvPicPr>
          <p:cNvPr id="4" name="Content Placeholder 3" descr="Shop no.8 r chvaram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6804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4174" y="1025668"/>
            <a:ext cx="7187964" cy="539097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799" y="0"/>
            <a:ext cx="7914659" cy="106404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Old age pension payment in Tripura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7220681" y="4643755"/>
            <a:ext cx="6400800" cy="17526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95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Empowerment, Choice and Convenience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107065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8047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0939098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689483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192704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513548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Inclusion is Possible</a:t>
            </a:r>
            <a:endParaRPr lang="en-IN" dirty="0"/>
          </a:p>
        </p:txBody>
      </p:sp>
      <p:graphicFrame>
        <p:nvGraphicFramePr>
          <p:cNvPr id="6" name="Diagram 5"/>
          <p:cNvGraphicFramePr/>
          <p:nvPr/>
        </p:nvGraphicFramePr>
        <p:xfrm>
          <a:off x="-850240" y="1399672"/>
          <a:ext cx="69342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/>
          <a:srcRect l="21622"/>
          <a:stretch>
            <a:fillRect/>
          </a:stretch>
        </p:blipFill>
        <p:spPr bwMode="auto">
          <a:xfrm>
            <a:off x="1905000" y="3276600"/>
            <a:ext cx="1447800" cy="1422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181600" y="1981200"/>
            <a:ext cx="38100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/>
              <a:t>Aadhaar identity platform and Aadhaar enabled applications</a:t>
            </a:r>
          </a:p>
          <a:p>
            <a:pPr algn="ctr"/>
            <a:r>
              <a:rPr lang="en-US" sz="2600" dirty="0" smtClean="0"/>
              <a:t>can help a billion people</a:t>
            </a:r>
          </a:p>
          <a:p>
            <a:pPr algn="ctr"/>
            <a:r>
              <a:rPr lang="en-US" sz="2600" dirty="0" smtClean="0"/>
              <a:t>to participate </a:t>
            </a:r>
          </a:p>
          <a:p>
            <a:pPr algn="ctr"/>
            <a:r>
              <a:rPr lang="en-US" sz="2600" dirty="0" smtClean="0"/>
              <a:t>in digital economy </a:t>
            </a:r>
          </a:p>
          <a:p>
            <a:pPr algn="ctr"/>
            <a:r>
              <a:rPr lang="en-US" sz="2600" dirty="0" smtClean="0"/>
              <a:t>and avail services tailored their needs.</a:t>
            </a:r>
          </a:p>
        </p:txBody>
      </p:sp>
    </p:spTree>
    <p:extLst>
      <p:ext uri="{BB962C8B-B14F-4D97-AF65-F5344CB8AC3E}">
        <p14:creationId xmlns:p14="http://schemas.microsoft.com/office/powerpoint/2010/main" val="2919815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715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3813048" cy="914400"/>
          </a:xfrm>
        </p:spPr>
        <p:txBody>
          <a:bodyPr/>
          <a:lstStyle/>
          <a:p>
            <a:r>
              <a:rPr lang="en-US" dirty="0" smtClean="0"/>
              <a:t>THEN…</a:t>
            </a:r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0A89-4AFB-4205-A1E0-A0A9E4ECADDC}" type="slidenum">
              <a:rPr lang="en-IN" smtClean="0"/>
              <a:pPr/>
              <a:t>3</a:t>
            </a:fld>
            <a:endParaRPr lang="en-IN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029200" y="228600"/>
            <a:ext cx="3813048" cy="914400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NOW…</a:t>
            </a:r>
            <a:endParaRPr kumimoji="0" lang="en-IN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1600200"/>
            <a:ext cx="358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Long wait for connection</a:t>
            </a:r>
          </a:p>
          <a:p>
            <a:pPr algn="ctr"/>
            <a:r>
              <a:rPr lang="en-US" sz="2400" dirty="0" smtClean="0"/>
              <a:t>No Mobility</a:t>
            </a:r>
          </a:p>
          <a:p>
            <a:pPr algn="ctr"/>
            <a:r>
              <a:rPr lang="en-US" sz="2400" dirty="0" smtClean="0"/>
              <a:t>No/limited Access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29200" y="16002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Immediate connection</a:t>
            </a:r>
          </a:p>
          <a:p>
            <a:pPr algn="ctr"/>
            <a:r>
              <a:rPr lang="en-US" sz="2400" dirty="0" smtClean="0"/>
              <a:t>Anywhere</a:t>
            </a:r>
          </a:p>
          <a:p>
            <a:pPr algn="ctr"/>
            <a:r>
              <a:rPr lang="en-US" sz="2400" dirty="0" smtClean="0"/>
              <a:t>Access at fingertips</a:t>
            </a:r>
          </a:p>
        </p:txBody>
      </p:sp>
      <p:sp>
        <p:nvSpPr>
          <p:cNvPr id="3077" name="AutoShape 5" descr="data:image/jpeg;base64,/9j/4AAQSkZJRgABAQAAAQABAAD/2wCEAAkGBhQSEBUUExQVFBUUFRUUFRQUFxQVFBUUFBQVFBQVFRUXGyYeFxkkGRUUHy8gJCcpLCwsFR4xNTAqNSYrLCkBCQoKDgwOFA8PFCkYFBgpKSkpKSkpKSkpKSkpKSkpKSkpKSkpKSkpKikpKSkpKSkpKSkpKSkpKSkpKSkpKSkpKf/AABEIALABHgMBIgACEQEDEQH/xAAcAAAABwEBAAAAAAAAAAAAAAAAAQMEBQYHAgj/xABEEAACAQIDBAcEBgkDAwUAAAABAgADEQQSIQUGMUEHEyJRYXGRMkKBoRRSYrHB0SMzQ1NygpLh8BWisggk8RZzg8LS/8QAFgEBAQEAAAAAAAAAAAAAAAAAAAEC/8QAGREBAQEBAQEAAAAAAAAAAAAAABEBITES/9oADAMBAAIRAxEAPwDcYIIIAggggCCCCAIIIIAhQQQBBeFOSYHV4WaIV8UqC7MFHeSAPnK5tLpHwNG4bEISOSds/wC28C05oWeZhj+nHDL+rp1H8SAo+ZlfxnTnWP6uiq+Zv90lG3Z4RrDvE89Ynpexr8Ci/An8ZH1ekbGN+0A8lED0mcYg4svqJwdpU/rr6ieZ237xZ/an0X8omd9cX++PoPygem/9VpfvF9YY2nS/eL6ieZBvpiv3nyEUTfrEj3gfhA9NLjUPBl9RFFqg8CPWeaqXSHiBxCn1Ef4fpQqDino35wPRGaHeYbg+loD2usX5/cZYMB0qU2/bDybT75RqV4d5TsHvuG4FG8j+RkrQ3mQ8QR5awJ2CMaW16be9bz0jtKgPA38oHcEK8OAIIIIAggggCCCCAIIIIAggggCFDhQBChyE3r3qpYDDmtVudQqotszE8hcwJkyC3x3hGCwlSsbFgLIv1nOij1MyfbfTriXuMOiUV+sf0j/Psj0Mpe0t4a+KAavWeprcZjoPJRoPgJBxtHa9bEMWrVXqEm5zMSPgvADwEaCnec3hNVtwgI10KmJhp073ibCQdgx1ha4TW1ydO/SM784d9BAk0xtM3zU14E8O4EyBTEm+sltlYUVKyI3ssbHy5yw1NwKRrMQ/6KwyoPavbW7ecoqK4gToVR3y40ujugzqA9RbkC+h4m3OXGr/ANO9Ii6YyqP4qaN9xEDHg474eaadiP8Ap2rj9XjKTfx03X7mMjMT0CbRX2Xwz+VR1PoyfjAokc09mOyggDXvYA+hk5jOiHalIFjhwyqCSUq0msBqTbMDw8JWmxrcjpy8oDmphq1Fc9yoBAurjieGgMe4LfLFU/ZqkjubtSFxeKZkAJ53+X94hSq8pBoWz+leqv6ymG8VNj6S07K6SqNQgCqKJP18y/MaTGbwSj1NsrbDFQetWqDzGUj1Elqe0weOnznlDZ21a1Bs1Go9M/ZJA+I4GXfYnS/XSwxCCqPrL2H/APyflFHoOnWB4EGKTOdh7/YXE2yVQr/UfsN8L6H4GWqhtgr7Wo+conIJxSqhgCOBncAQocKAIBBDgCCCCAIUOcmBQ98t96wr/Qtn0+txJF3Y+xRU82Pf/nhIfB9DL4gmrtLF1KtVh7NM2VL9xYa/AAeEcdH1ZU2ttNKthWapmW/E0+Vr8rFfUTSErKeBB8jIKhsbol2fh7HqRVYe9V7Z9DoPSYlvtWVsfiCgCqKrKqqAAAnZ0A8p6eqHQ+RnlLbrXr1T31HPqxgMM04qHSEXAnD1NP8ABICUzjEtpOettz9NYWUngvxaFJtUuAo5nWPTGqU7MCdbekchvAQhTD1yjAjU8PWPBt63M/AmR1QEiw0+Uaiif/MCx4Xesq6m7WUg8e434TTMN0s0iB+kcafVMxIUD/loOoPcZRvVLpXpfvj8VP5SQodJ9I/t6fx0nnSx7zD6xhzMD0RvB0gocDiMr02Jo1AMrC92UqLC/eRPPREOjUYmxPrOzQbu9NfugK7PwXW1aacmax+UsW3d1qX0Sm9FWWuifpk1yta+Y6+8PDiIw3To5sQp+qGPzUS8c4GUUzcRxTXW3OKbZwoo16qDgGJXybUffG+CW7X7tZBIUqAiVUC+kOq5iGaUdCaVuZtxjSUMSSumpv5TNQ0sm7uKycTYWv6QN83a2wGPVk65A49crfh6yxgzCN3N67Y+m97ICE/lY2Yn1v8ACbqh0lHRggMIQDhwocAQQQQCiWJrhEZjwVSx8gLxWI4orkbPbLlOa/C1tflAwT/QMZtuvWxdHJT1spzFToNFuut7cT4yR3G3B2rh8bTapalSVgajdYGzqPdAB1v42lUpb01MBjao2bUZqRc5UKllZeXZ46cARymkbjdJuMxWJWhXwbKCDeoFdQthe5zDnw4yDUZ5a3swHV43EU8uXJWcBQTYC+ZT8QQZ6lmNdMm6zDELiqaMy1RlqZQTZlHZJA7xpfwlGRGnblCGHLkKBcmSTbLrG5WjUIAuTkYADvJIsI+wtNaC62zn2jx1+qvf+Mgb4bd0KLsRf1tO6mFoqbMWdvqjU/0r+Md1qNQm1QNT0DBeDlWAZST7oIIOnIjWTW71J2pVKFLD0m6zMGqOLZMygXLniRbMvO5JseUELQ2FVZrJh1pdlnzVgdEWmKxY+6OwVbj7y94jVsITo1RtfdXLTHoov85f9tYMLRpnE4jrWBe7vUYKM7ZjSpUqYzuTYEk9kBV9ngFd1N6aIJppRLE3AajQpJlJ4F6qvdQPtA3gU/Zu7+HWnUfE4euwK5aRAdU6w31Z2IHdpZtCdOEl6G71Aim9HZ4xCjDhXA7X/cmwLVsrHKAMxCgLqRxtcWHeHZ9fFMuSnRYquXPU6yo9r6BRqi+PZuTc3jjd3dzEYZmqVQjFkK5adIqwBIuM4C8hwKkc9CIGb4ndplvnwrL/APCwA8tOHxh7G3fwtR2WqtQHI3V06C1C71MrFb5b2UEC+lzccACRedtbbxzfo1wLMi6ZkqNc+JRXXIfO/nF9gYIqhevQNNwyFFdkqNTLZgHRgC9MnKRYk8AdLahR8VuRSW/UYzN1dNWrZ0zhahzXRUtmYDIbk8LqOJsK6+Fy/rKIYfXoEgjzQ/hNH2/uIV7dEls2uVySWJ+o7cT4Ek+Mp7CxN9CON9CCON+6BE0tkpUGajUzfZbQjz7viI3rYJ0OoI8eXrJraexStT91WAVsy299Q6ioBx7LLccRfXuneztoF7o4y1F9peRHJl71P4wITCbRalVBsdLAn3rc/MS84XGLVUMjBgTxHLwI5Hwkd9EWqQHAI56a+sb4/YhwytWoVCoA7SNqCCbfG1/PuMoqu3cd1uIqNyzEDyXQfdBg+BkdqDHFOqD9k941U+a8vhIHdVojmhkk+Piuo/MfGJFoCwMfitZQJH0BcxfNKJbAVrET0zu7jOtwtGpzakhPnYA/MGeWsI+onpPo7qZtmYc/ZYelRxAskEEEoEOCCAIUOFAKR238Ea2FrUlNmqU3UHxZSJImRe8m02w+Fq1kQ1GpoWCDmQIGJbmb4rsiq9HGYYhs2rhRnHLn7S9xE2Td3fPCY0Xw9VGPNeDjzU6zz3vHvNiNp1kWq1JRmstwEVb/AFm1NppfR30SnC1kxL1ldgDYU/ZOYczz08pBq1pywnUr++28wwWFapp1jdikp5uRxt3KNT5W5yik9LO+AH/Z0TwsaxXmdClIfInxsORlI2Pg6aU3rYlFqZlyUlFUAh2za5EYMQMgzXKdl780Ej8NTavWJZ1HFmqVXCLc6lmY8zmA/nPwXxWGam7I9gymxsQRewNrjQ8ZkTmD2WcYOuq1hmzWqACnnyAaMcpBzGzAZlvYKbkcJvFb608Hlo4HDGqwGjWfKSRrqozVPHUC4PG1ww3fxVChg3rVe0QbrT5sxZkXTmBk56DW8aYbe2tUqoyYXDVDmV6auKjMp4izqygHnmKm0CxbFq4nFFjiqFNXe2UgtcLoWBpkke6uuhFyLWMuGA2EqgZracFHsj05+XzkXsSvZwzjKX4i97HuuQL8DylpDRiiSmBwAHlpOhADABKEq+CV+IF+R5j4yi73bsvXApGvUVVYsADdCSBq68zYW46XPfL+9UKLkyAxVQ1M7LZgDZrEE07DMAwvcX048pBRNg7oVsLUDriCF4tTX9W/g6Esp87AjkRG++myez1wGosHPeCbAnxuR8D4CXDrZFb1VAMDXJ+ofW4tKjOaldnYsxLMxLMzEliTqSSdSYhjKRyiqvt0e0PtUybOh8Nb+Gs7URemOxVvw6qpf+gwJOilgHU3VwCO+xFx8iJH754vLhkTnUa5/hT+5+UebPe+HojmVU/7f7iVrfLG58RkHs0lCfze03zNvhArjiBJLbM2FUqnQZRY2J0zGxygd9zYRLAYBKjZGJpudAbXF+5l4j4SIY0ybxyNeIv58fXjH9XdivT1CdYv1qfa/wBvH5RsRbQ6HuOh9DKrlFA4XHofynYHiPmPzhEQKIDjDA34fP8AtPTu4uz2o7Ow6Po3V5iO41CXt8MwHwmB7hbAOKxtKla65g1Twprq9/MaebCemgIBwocEoEEEKAIILzkmACYm9ufCGzSE3twTVsHVprV6ksv6y9gttTcgiwt98CE3q6LsFjAzACjV/eU7C5+0vBvjKT0ZbTxGC2odntVFaicwBU3VSovde4d4lW2rsfF0qZK4ha1K9i1KuxAv9ZSbyx9Fm1tn4Ji+JqBMQ/ZV2DGmEPINayknjeQboTMB6Rd6PpmLOU3pUr06fcbHtP8AzEegWaH0h7606eBIoVUd65NMGmytlW36Q3U6GxA/m8JiN40S26uPWlVdmKi6svbp9apu4BFrHL2bm4BvlA0DEw6O0Mi1FCo2fMvWMtqmU6aa9i/Gw5nmNJC06mV/Bvv4H8D6yfr7ItQFamWqILLVfIUSnUIU5FZjep7ViQosR4yCY3eqJWoKo0ai7LV4/q3bOjgj+NwRx7F+F7N9ob1UqFZhQw1J2pkp11XO9raEJTzBbglhnNyeIAkPTxZwdZHSojll/SUxcrYEHq3Zbq3AEFSSCvI6S50lwGNQVKD5a2hOFrL2h9bq2UHMvPS4/h4QptuxtqrikJqAKyscuVCqupy2K6k3BuLj63nJ198zhmVambKwHaynKCfdZuR5agDxtKjvNjMV9HFHDrZCT1rUiM1TKxyJn5qCznKDck66CQ+wMVjFqqSbBeb6sRaxBCkFgbAdskacNJItaniekalSH6UFP4gdfIXufSFhOkBa9+oAcDQnhY8uOvEiZvvVvYVYIqErkQmpZAc9u2gL02AAbusTczjdreyszZMhFJgwZ7AMHykoesAAPaC3Fjp5R1OLt/63Bqt9JPUUhcI1QhDVINr00ILlOPb4cO+0cYjbS5evoVFuujVKdmZVJACsp0dNRemwuLgi1rjP9o7oYivWz03uXJOYox1tyqKGNraAW0klszcqphqDV67FadQZHDg0lYCzC5qWJ1GhNudhrAvmC2/QqW+kUhTv+3oMepP2nS+al4mzAc2kL0sYekuFCU6hD9Yl6ZNyyk6nvWxynyB4XlP2zvhTpoUwyhRaxqG50+yHuWPi3wHOV+pjHZxmNyCAzXzE5dLC/LlKHoEGL9gUh7VY5f4U4u39N/6xBWrhBc6n3VGpJ5C3PyiuzqBBNR/aI15hVGoQHnrqTzPwlRIGsEueApqAo8eAHqR6Sv7L2UGbramuY5gp7jrdvykpXfRVPO7t8wP/ALTtIQ7BnVbCU6lUVig6wCxYe8frEcC1ucSVo4pGUP8ADnhND3L2dRr4Vlq0qdUCowtURX0KqfeBmc0DNH6Nqn6KqO51PqtvwgL4vot2bU44RF/9svT/AODARmOhnZl79U/l11a3/KXeHCovYe7GGwalcPSWnf2iLlmtwzMxJPrJSCCAIIIRMAGETCLSFx29+DpC74miBe2lRWN+6ykmBM3nJaUTH9MWBTOENSqyjQKhAbyZraeMgMd05r2OqwxObiajgW7rZQb/ACgaqzTM+mTeJBhxhVa7uQzhTwRTcBvM208JSdq9LGOrZl6xaNjcdUtiR3ZiSfulQxW0s5LMxZjqSxJa/PU8ZKETUZfZINxa3MiFWqsuhHmPa+FoeFoNWqoiC7M6qviWNhLHtLYeHw73p4wYh6Z7aCkwUPqNKt8rWbWwHumQMFpZFCWAK6tbhnPtemi/yzoCIddDFaAu9IMLH+4PeIrszbLYeoudVqKDdQ4ZqRNiASgIuRmOnK/PjGwrzo1ARY2I7jwgOKiioO/ncd/4RHE4CpSRahRwjHs1MpCkj6rcL6HgeUadVY3RivgdR+f3yS2dvTiKBvZX7HVjMocBOsFWwB4DOM1rWPO8Ccrbfx2zyq1Wo1xVU3pVh1xspClXbRuNwO0R2Tbxc4jpSz0yrYCgLgDNSNjpw0ZD98q+K3go1Kao1FEYXL1Qv6WoSzsCzeGcjQa2W/AAMjUoH3iPX8oxVpwW+GFLHrMJWZm0y0npi58AFB+GsdVekChTGWls91dT7Vav21Pcf0eYeQIkRgNobNoijURsSK6FC7XQpoO2UUjnqoBItmvysWm0Nr4FjWbLWqO9S9OpVqOWCZbXqa9t7gHuFzxAAkD9uk/FjSm1OkO9UFRxfuaoGt8AIjsyhU2hXzYqpiKoAGVu2/aZ1VVzZWFJdW1sASoHZvmENh9rqrA0qRJUgg2BFwbi4sQfjHWK2ti6+j1Cqn3STbVs2iDQakngNZQ4bZNCg7NVcsO1kphlzjtVFC1alsodQqEhAwObQixjT6b1jlqVNATa5RerpKbAdlbm3C/EkkmcUtmJe7kuftcPT849zAaDTwiILD4UKcxOZz7x5d4Uch8zzj2+gHefkNfyjZTCrVdD/QPjx+V5UGlTMxbvOnkNB8o4pmNaegiqtAdKYvTeM1eKo8ok8O80Toyqfrx4Uz/zEzXDvNC6Mic9Y8sqC/K9ybeko0KHOQZ1IoQQQQCJlE356RvordTQCvV95m1SmSNBa4zNztfTTjwlu2zizSoVag1KU3cDvKoWH3Ty/tLajtVJLXdiWZueup+/599yYJjbu8eJr6161RxyGYhfGyrYCVetjhy5ixtzsdDFH2ozdghWUanNr8xrfytEw9EsQEa5+1oOet76QEKuNYkHmBlv3xE5rW7vv0j9qdO4VWYvc92UDvOg9AZ2MJS6xUNRuBYkKDrqQPa5/K4kEaaZJ++OMDs5qzhEF2Y6eA7yeQljwGzcEOs6w1S9NVfJdLOrMqCxB0ILLcHkb6yXpb3YXD2Snhz1n22BULYFTmGpJudNLW46iUWHcvcv6JTevlWpiQrGnzVGCnKB3knifGZfUxBKXJuWYs2lteHDzzestmL6UsR1pppkoC2hUCoQbcczDj8JS6+JL9o8Tc/M6wBng6yIFoM8il+tg64xvmhhoQt1p7zAK574jmgLQpf6W3Ox8wJz9IHNE9I3LGcwHi4hP3a+kWp41BwQDyAkZDvCJgbRXx/z4ztcavf98hM06DQJ5cUv1h6xUVJXM86WpBFlR7azhzqB3C58zr91pDYWr2xfXWS+H1Fzz1lConQM5gEIWVovTaNVi6N3awHQrZRfj3AaknkAJs26YCYamFTJdQWHPMQM1zzN5l+72yyzhm/8eU1PYzWUL3SiwU2isQpGLCFdQQQQGO1VBpsCLgggjvBFiPSeY96tjthcVURtQdUbvUH5G3EeE9R4qndZnm8e5S1yb8TCMATRCeZJ9b2hYbRSe8n5TR8b0QPr1bgX5HUSIrdFmKVbKA3HmAPzkgp2GGhPfp+J/wA8J3SvqbcQLeRPH5SxV+j/ABagAUmP1rcL948Irtjdau1ZQlFlTJSTsqbJlRUYn4gtz4yRVTpk57+fy0H4QixNS54/lLJtXdKquKqClSZabOclwxFNSbhCwGuXhcX4CNq26GJWoctN3Xk2QjT+HlAghfN6x2idlfL8TJanuPiyb9WdfL7jaI7T2RUw7BHGuUHTuN/ygRxSFknZPeDBnH+XgcdXOeri1oVoCWTxhZTF8sLLAR1nJaL2hEQEM0GaKGnODSkBXgtBkMLLAFoYaFOSIDrCt2h8fuMseHp9keUq+GXUS2YYdkeU1gLLDyRQDmY+2bsp6p0Fh38/7Qhlh8GzGwEs+yt2SbEi0sGxt11QAkSx0NnjuiCJ2fsrKABLNs3D2go4S0kMNRtKHNJYqISidQoxBBBAIiMcRhbx/OSsCIbBxI4KTJpwuphEIcD4RNsD4SeNCcnDiBXmwXhEHwXhLI2FiT4WBVa2EPdM9353bxFWqKlOnnGUKQCAwsSeBtcWPymyVMJGtTADujer4834jY2IX2qFUfyN+AjGps+r+7f4qR989LPssHlG1TYSH3R6TPytedl2c+UXE5OBbunoGruvSPFF9BGlXcqif2YiIwY4Y+MLq2m3Vej6ifdt5GMq3RrSPC49Imqx05oRJ7pq1bovHJj6RlV6L25MPQydRmubwhZvOX6r0ZVhwyn/ADyjOr0c4ge6D5ER1VNvDlmqbiYgfsz8I1q7p1x+zf0MUQloXVx7V2VVQnNTe3flNomKXh8opCdJLGWLCAkAAXP+cZH7N2a9RgEpsxJ91SfnbSazsHc8LYsNecuabivbD3SaoQz+ndNB2ZsNaYAAklg9nBRoJKUcJKyZUcFHSYaPFozsU5VNlpRems7yToCAYhwocAQQQQBBBBAKCHBAK0FocEDm05KxSFaAi1OJGhHdoWWAyOHhHDR9lhZYDA4ac/RZI5IMkCNOEhHByTyQskCLOCnJwMlurg6uBD/QIP8ATh3SY6sQ+rgQ3+ljunJ2SO6TeSDJAg/9GXuEIbET6o9BJ3JBlgRVPZQHIRzTwA7o+ywWgIphwIqFh2gtAFoLQ7QWgFaCHBAEEEEAQQQQ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079" name="AutoShape 7" descr="data:image/jpeg;base64,/9j/4AAQSkZJRgABAQAAAQABAAD/2wCEAAkGBhQSEBUUExQVFBUUFRUUFRQUFxQVFBUUFBQVFBQVFRUXGyYeFxkkGRUUHy8gJCcpLCwsFR4xNTAqNSYrLCkBCQoKDgwOFA8PFCkYFBgpKSkpKSkpKSkpKSkpKSkpKSkpKSkpKSkpKikpKSkpKSkpKSkpKSkpKSkpKSkpKSkpKf/AABEIALABHgMBIgACEQEDEQH/xAAcAAAABwEBAAAAAAAAAAAAAAAAAQMEBQYHAgj/xABEEAACAQIDBAcEBgkDAwUAAAABAgADEQQSIQUGMUEHEyJRYXGRMkKBoRRSYrHB0SMzQ1NygpLh8BWisggk8RZzg8LS/8QAFgEBAQEAAAAAAAAAAAAAAAAAAAEC/8QAGREBAQEBAQEAAAAAAAAAAAAAABEBITES/9oADAMBAAIRAxEAPwDcYIIIAggggCCCCAIIIIAhQQQBBeFOSYHV4WaIV8UqC7MFHeSAPnK5tLpHwNG4bEISOSds/wC28C05oWeZhj+nHDL+rp1H8SAo+ZlfxnTnWP6uiq+Zv90lG3Z4RrDvE89Ynpexr8Ci/An8ZH1ekbGN+0A8lED0mcYg4svqJwdpU/rr6ieZ237xZ/an0X8omd9cX++PoPygem/9VpfvF9YY2nS/eL6ieZBvpiv3nyEUTfrEj3gfhA9NLjUPBl9RFFqg8CPWeaqXSHiBxCn1Ef4fpQqDino35wPRGaHeYbg+loD2usX5/cZYMB0qU2/bDybT75RqV4d5TsHvuG4FG8j+RkrQ3mQ8QR5awJ2CMaW16be9bz0jtKgPA38oHcEK8OAIIIIAggggCCCCAIIIIAggggCFDhQBChyE3r3qpYDDmtVudQqotszE8hcwJkyC3x3hGCwlSsbFgLIv1nOij1MyfbfTriXuMOiUV+sf0j/Psj0Mpe0t4a+KAavWeprcZjoPJRoPgJBxtHa9bEMWrVXqEm5zMSPgvADwEaCnec3hNVtwgI10KmJhp073ibCQdgx1ha4TW1ydO/SM784d9BAk0xtM3zU14E8O4EyBTEm+sltlYUVKyI3ssbHy5yw1NwKRrMQ/6KwyoPavbW7ecoqK4gToVR3y40ujugzqA9RbkC+h4m3OXGr/ANO9Ii6YyqP4qaN9xEDHg474eaadiP8Ap2rj9XjKTfx03X7mMjMT0CbRX2Xwz+VR1PoyfjAokc09mOyggDXvYA+hk5jOiHalIFjhwyqCSUq0msBqTbMDw8JWmxrcjpy8oDmphq1Fc9yoBAurjieGgMe4LfLFU/ZqkjubtSFxeKZkAJ53+X94hSq8pBoWz+leqv6ymG8VNj6S07K6SqNQgCqKJP18y/MaTGbwSj1NsrbDFQetWqDzGUj1Elqe0weOnznlDZ21a1Bs1Go9M/ZJA+I4GXfYnS/XSwxCCqPrL2H/APyflFHoOnWB4EGKTOdh7/YXE2yVQr/UfsN8L6H4GWqhtgr7Wo+conIJxSqhgCOBncAQocKAIBBDgCCCCAIUOcmBQ98t96wr/Qtn0+txJF3Y+xRU82Pf/nhIfB9DL4gmrtLF1KtVh7NM2VL9xYa/AAeEcdH1ZU2ttNKthWapmW/E0+Vr8rFfUTSErKeBB8jIKhsbol2fh7HqRVYe9V7Z9DoPSYlvtWVsfiCgCqKrKqqAAAnZ0A8p6eqHQ+RnlLbrXr1T31HPqxgMM04qHSEXAnD1NP8ABICUzjEtpOettz9NYWUngvxaFJtUuAo5nWPTGqU7MCdbekchvAQhTD1yjAjU8PWPBt63M/AmR1QEiw0+Uaiif/MCx4Xesq6m7WUg8e434TTMN0s0iB+kcafVMxIUD/loOoPcZRvVLpXpfvj8VP5SQodJ9I/t6fx0nnSx7zD6xhzMD0RvB0gocDiMr02Jo1AMrC92UqLC/eRPPREOjUYmxPrOzQbu9NfugK7PwXW1aacmax+UsW3d1qX0Sm9FWWuifpk1yta+Y6+8PDiIw3To5sQp+qGPzUS8c4GUUzcRxTXW3OKbZwoo16qDgGJXybUffG+CW7X7tZBIUqAiVUC+kOq5iGaUdCaVuZtxjSUMSSumpv5TNQ0sm7uKycTYWv6QN83a2wGPVk65A49crfh6yxgzCN3N67Y+m97ICE/lY2Yn1v8ACbqh0lHRggMIQDhwocAQQQQCiWJrhEZjwVSx8gLxWI4orkbPbLlOa/C1tflAwT/QMZtuvWxdHJT1spzFToNFuut7cT4yR3G3B2rh8bTapalSVgajdYGzqPdAB1v42lUpb01MBjao2bUZqRc5UKllZeXZ46cARymkbjdJuMxWJWhXwbKCDeoFdQthe5zDnw4yDUZ5a3swHV43EU8uXJWcBQTYC+ZT8QQZ6lmNdMm6zDELiqaMy1RlqZQTZlHZJA7xpfwlGRGnblCGHLkKBcmSTbLrG5WjUIAuTkYADvJIsI+wtNaC62zn2jx1+qvf+Mgb4bd0KLsRf1tO6mFoqbMWdvqjU/0r+Md1qNQm1QNT0DBeDlWAZST7oIIOnIjWTW71J2pVKFLD0m6zMGqOLZMygXLniRbMvO5JseUELQ2FVZrJh1pdlnzVgdEWmKxY+6OwVbj7y94jVsITo1RtfdXLTHoov85f9tYMLRpnE4jrWBe7vUYKM7ZjSpUqYzuTYEk9kBV9ngFd1N6aIJppRLE3AajQpJlJ4F6qvdQPtA3gU/Zu7+HWnUfE4euwK5aRAdU6w31Z2IHdpZtCdOEl6G71Aim9HZ4xCjDhXA7X/cmwLVsrHKAMxCgLqRxtcWHeHZ9fFMuSnRYquXPU6yo9r6BRqi+PZuTc3jjd3dzEYZmqVQjFkK5adIqwBIuM4C8hwKkc9CIGb4ndplvnwrL/APCwA8tOHxh7G3fwtR2WqtQHI3V06C1C71MrFb5b2UEC+lzccACRedtbbxzfo1wLMi6ZkqNc+JRXXIfO/nF9gYIqhevQNNwyFFdkqNTLZgHRgC9MnKRYk8AdLahR8VuRSW/UYzN1dNWrZ0zhahzXRUtmYDIbk8LqOJsK6+Fy/rKIYfXoEgjzQ/hNH2/uIV7dEls2uVySWJ+o7cT4Ek+Mp7CxN9CON9CCON+6BE0tkpUGajUzfZbQjz7viI3rYJ0OoI8eXrJraexStT91WAVsy299Q6ioBx7LLccRfXuneztoF7o4y1F9peRHJl71P4wITCbRalVBsdLAn3rc/MS84XGLVUMjBgTxHLwI5Hwkd9EWqQHAI56a+sb4/YhwytWoVCoA7SNqCCbfG1/PuMoqu3cd1uIqNyzEDyXQfdBg+BkdqDHFOqD9k941U+a8vhIHdVojmhkk+Piuo/MfGJFoCwMfitZQJH0BcxfNKJbAVrET0zu7jOtwtGpzakhPnYA/MGeWsI+onpPo7qZtmYc/ZYelRxAskEEEoEOCCAIUOFAKR238Ea2FrUlNmqU3UHxZSJImRe8m02w+Fq1kQ1GpoWCDmQIGJbmb4rsiq9HGYYhs2rhRnHLn7S9xE2Td3fPCY0Xw9VGPNeDjzU6zz3vHvNiNp1kWq1JRmstwEVb/AFm1NppfR30SnC1kxL1ldgDYU/ZOYczz08pBq1pywnUr++28wwWFapp1jdikp5uRxt3KNT5W5yik9LO+AH/Z0TwsaxXmdClIfInxsORlI2Pg6aU3rYlFqZlyUlFUAh2za5EYMQMgzXKdl780Ej8NTavWJZ1HFmqVXCLc6lmY8zmA/nPwXxWGam7I9gymxsQRewNrjQ8ZkTmD2WcYOuq1hmzWqACnnyAaMcpBzGzAZlvYKbkcJvFb608Hlo4HDGqwGjWfKSRrqozVPHUC4PG1ww3fxVChg3rVe0QbrT5sxZkXTmBk56DW8aYbe2tUqoyYXDVDmV6auKjMp4izqygHnmKm0CxbFq4nFFjiqFNXe2UgtcLoWBpkke6uuhFyLWMuGA2EqgZracFHsj05+XzkXsSvZwzjKX4i97HuuQL8DylpDRiiSmBwAHlpOhADABKEq+CV+IF+R5j4yi73bsvXApGvUVVYsADdCSBq68zYW46XPfL+9UKLkyAxVQ1M7LZgDZrEE07DMAwvcX048pBRNg7oVsLUDriCF4tTX9W/g6Esp87AjkRG++myez1wGosHPeCbAnxuR8D4CXDrZFb1VAMDXJ+ofW4tKjOaldnYsxLMxLMzEliTqSSdSYhjKRyiqvt0e0PtUybOh8Nb+Gs7URemOxVvw6qpf+gwJOilgHU3VwCO+xFx8iJH754vLhkTnUa5/hT+5+UebPe+HojmVU/7f7iVrfLG58RkHs0lCfze03zNvhArjiBJLbM2FUqnQZRY2J0zGxygd9zYRLAYBKjZGJpudAbXF+5l4j4SIY0ybxyNeIv58fXjH9XdivT1CdYv1qfa/wBvH5RsRbQ6HuOh9DKrlFA4XHofynYHiPmPzhEQKIDjDA34fP8AtPTu4uz2o7Ow6Po3V5iO41CXt8MwHwmB7hbAOKxtKla65g1Twprq9/MaebCemgIBwocEoEEEKAIILzkmACYm9ufCGzSE3twTVsHVprV6ksv6y9gttTcgiwt98CE3q6LsFjAzACjV/eU7C5+0vBvjKT0ZbTxGC2odntVFaicwBU3VSovde4d4lW2rsfF0qZK4ha1K9i1KuxAv9ZSbyx9Fm1tn4Ji+JqBMQ/ZV2DGmEPINayknjeQboTMB6Rd6PpmLOU3pUr06fcbHtP8AzEegWaH0h7606eBIoVUd65NMGmytlW36Q3U6GxA/m8JiN40S26uPWlVdmKi6svbp9apu4BFrHL2bm4BvlA0DEw6O0Mi1FCo2fMvWMtqmU6aa9i/Gw5nmNJC06mV/Bvv4H8D6yfr7ItQFamWqILLVfIUSnUIU5FZjep7ViQosR4yCY3eqJWoKo0ai7LV4/q3bOjgj+NwRx7F+F7N9ob1UqFZhQw1J2pkp11XO9raEJTzBbglhnNyeIAkPTxZwdZHSojll/SUxcrYEHq3Zbq3AEFSSCvI6S50lwGNQVKD5a2hOFrL2h9bq2UHMvPS4/h4QptuxtqrikJqAKyscuVCqupy2K6k3BuLj63nJ198zhmVambKwHaynKCfdZuR5agDxtKjvNjMV9HFHDrZCT1rUiM1TKxyJn5qCznKDck66CQ+wMVjFqqSbBeb6sRaxBCkFgbAdskacNJItaniekalSH6UFP4gdfIXufSFhOkBa9+oAcDQnhY8uOvEiZvvVvYVYIqErkQmpZAc9u2gL02AAbusTczjdreyszZMhFJgwZ7AMHykoesAAPaC3Fjp5R1OLt/63Bqt9JPUUhcI1QhDVINr00ILlOPb4cO+0cYjbS5evoVFuujVKdmZVJACsp0dNRemwuLgi1rjP9o7oYivWz03uXJOYox1tyqKGNraAW0klszcqphqDV67FadQZHDg0lYCzC5qWJ1GhNudhrAvmC2/QqW+kUhTv+3oMepP2nS+al4mzAc2kL0sYekuFCU6hD9Yl6ZNyyk6nvWxynyB4XlP2zvhTpoUwyhRaxqG50+yHuWPi3wHOV+pjHZxmNyCAzXzE5dLC/LlKHoEGL9gUh7VY5f4U4u39N/6xBWrhBc6n3VGpJ5C3PyiuzqBBNR/aI15hVGoQHnrqTzPwlRIGsEueApqAo8eAHqR6Sv7L2UGbramuY5gp7jrdvykpXfRVPO7t8wP/ALTtIQ7BnVbCU6lUVig6wCxYe8frEcC1ucSVo4pGUP8ADnhND3L2dRr4Vlq0qdUCowtURX0KqfeBmc0DNH6Nqn6KqO51PqtvwgL4vot2bU44RF/9svT/AODARmOhnZl79U/l11a3/KXeHCovYe7GGwalcPSWnf2iLlmtwzMxJPrJSCCAIIIRMAGETCLSFx29+DpC74miBe2lRWN+6ykmBM3nJaUTH9MWBTOENSqyjQKhAbyZraeMgMd05r2OqwxObiajgW7rZQb/ACgaqzTM+mTeJBhxhVa7uQzhTwRTcBvM208JSdq9LGOrZl6xaNjcdUtiR3ZiSfulQxW0s5LMxZjqSxJa/PU8ZKETUZfZINxa3MiFWqsuhHmPa+FoeFoNWqoiC7M6qviWNhLHtLYeHw73p4wYh6Z7aCkwUPqNKt8rWbWwHumQMFpZFCWAK6tbhnPtemi/yzoCIddDFaAu9IMLH+4PeIrszbLYeoudVqKDdQ4ZqRNiASgIuRmOnK/PjGwrzo1ARY2I7jwgOKiioO/ncd/4RHE4CpSRahRwjHs1MpCkj6rcL6HgeUadVY3RivgdR+f3yS2dvTiKBvZX7HVjMocBOsFWwB4DOM1rWPO8Ccrbfx2zyq1Wo1xVU3pVh1xspClXbRuNwO0R2Tbxc4jpSz0yrYCgLgDNSNjpw0ZD98q+K3go1Kao1FEYXL1Qv6WoSzsCzeGcjQa2W/AAMjUoH3iPX8oxVpwW+GFLHrMJWZm0y0npi58AFB+GsdVekChTGWls91dT7Vav21Pcf0eYeQIkRgNobNoijURsSK6FC7XQpoO2UUjnqoBItmvysWm0Nr4FjWbLWqO9S9OpVqOWCZbXqa9t7gHuFzxAAkD9uk/FjSm1OkO9UFRxfuaoGt8AIjsyhU2hXzYqpiKoAGVu2/aZ1VVzZWFJdW1sASoHZvmENh9rqrA0qRJUgg2BFwbi4sQfjHWK2ti6+j1Cqn3STbVs2iDQakngNZQ4bZNCg7NVcsO1kphlzjtVFC1alsodQqEhAwObQixjT6b1jlqVNATa5RerpKbAdlbm3C/EkkmcUtmJe7kuftcPT849zAaDTwiILD4UKcxOZz7x5d4Uch8zzj2+gHefkNfyjZTCrVdD/QPjx+V5UGlTMxbvOnkNB8o4pmNaegiqtAdKYvTeM1eKo8ok8O80Toyqfrx4Uz/zEzXDvNC6Mic9Y8sqC/K9ybeko0KHOQZ1IoQQQQCJlE356RvordTQCvV95m1SmSNBa4zNztfTTjwlu2zizSoVag1KU3cDvKoWH3Ty/tLajtVJLXdiWZueup+/599yYJjbu8eJr6161RxyGYhfGyrYCVetjhy5ixtzsdDFH2ozdghWUanNr8xrfytEw9EsQEa5+1oOet76QEKuNYkHmBlv3xE5rW7vv0j9qdO4VWYvc92UDvOg9AZ2MJS6xUNRuBYkKDrqQPa5/K4kEaaZJ++OMDs5qzhEF2Y6eA7yeQljwGzcEOs6w1S9NVfJdLOrMqCxB0ILLcHkb6yXpb3YXD2Snhz1n22BULYFTmGpJudNLW46iUWHcvcv6JTevlWpiQrGnzVGCnKB3knifGZfUxBKXJuWYs2lteHDzzestmL6UsR1pppkoC2hUCoQbcczDj8JS6+JL9o8Tc/M6wBng6yIFoM8il+tg64xvmhhoQt1p7zAK574jmgLQpf6W3Ox8wJz9IHNE9I3LGcwHi4hP3a+kWp41BwQDyAkZDvCJgbRXx/z4ztcavf98hM06DQJ5cUv1h6xUVJXM86WpBFlR7azhzqB3C58zr91pDYWr2xfXWS+H1Fzz1lConQM5gEIWVovTaNVi6N3awHQrZRfj3AaknkAJs26YCYamFTJdQWHPMQM1zzN5l+72yyzhm/8eU1PYzWUL3SiwU2isQpGLCFdQQQQGO1VBpsCLgggjvBFiPSeY96tjthcVURtQdUbvUH5G3EeE9R4qndZnm8e5S1yb8TCMATRCeZJ9b2hYbRSe8n5TR8b0QPr1bgX5HUSIrdFmKVbKA3HmAPzkgp2GGhPfp+J/wA8J3SvqbcQLeRPH5SxV+j/ABagAUmP1rcL948Irtjdau1ZQlFlTJSTsqbJlRUYn4gtz4yRVTpk57+fy0H4QixNS54/lLJtXdKquKqClSZabOclwxFNSbhCwGuXhcX4CNq26GJWoctN3Xk2QjT+HlAghfN6x2idlfL8TJanuPiyb9WdfL7jaI7T2RUw7BHGuUHTuN/ygRxSFknZPeDBnH+XgcdXOeri1oVoCWTxhZTF8sLLAR1nJaL2hEQEM0GaKGnODSkBXgtBkMLLAFoYaFOSIDrCt2h8fuMseHp9keUq+GXUS2YYdkeU1gLLDyRQDmY+2bsp6p0Fh38/7Qhlh8GzGwEs+yt2SbEi0sGxt11QAkSx0NnjuiCJ2fsrKABLNs3D2go4S0kMNRtKHNJYqISidQoxBBBAIiMcRhbx/OSsCIbBxI4KTJpwuphEIcD4RNsD4SeNCcnDiBXmwXhEHwXhLI2FiT4WBVa2EPdM9353bxFWqKlOnnGUKQCAwsSeBtcWPymyVMJGtTADujer4834jY2IX2qFUfyN+AjGps+r+7f4qR989LPssHlG1TYSH3R6TPytedl2c+UXE5OBbunoGruvSPFF9BGlXcqif2YiIwY4Y+MLq2m3Vej6ifdt5GMq3RrSPC49Imqx05oRJ7pq1bovHJj6RlV6L25MPQydRmubwhZvOX6r0ZVhwyn/ADyjOr0c4ge6D5ER1VNvDlmqbiYgfsz8I1q7p1x+zf0MUQloXVx7V2VVQnNTe3flNomKXh8opCdJLGWLCAkAAXP+cZH7N2a9RgEpsxJ91SfnbSazsHc8LYsNecuabivbD3SaoQz+ndNB2ZsNaYAAklg9nBRoJKUcJKyZUcFHSYaPFozsU5VNlpRems7yToCAYhwocAQQQQBBBBAKCHBAK0FocEDm05KxSFaAi1OJGhHdoWWAyOHhHDR9lhZYDA4ac/RZI5IMkCNOEhHByTyQskCLOCnJwMlurg6uBD/QIP8ATh3SY6sQ+rgQ3+ljunJ2SO6TeSDJAg/9GXuEIbET6o9BJ3JBlgRVPZQHIRzTwA7o+ywWgIphwIqFh2gtAFoLQ7QWgFaCHBAEEEEAQQQQ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grpSp>
        <p:nvGrpSpPr>
          <p:cNvPr id="13" name="Group 12"/>
          <p:cNvGrpSpPr/>
          <p:nvPr/>
        </p:nvGrpSpPr>
        <p:grpSpPr>
          <a:xfrm>
            <a:off x="381000" y="3048000"/>
            <a:ext cx="3352800" cy="2895600"/>
            <a:chOff x="381000" y="3048000"/>
            <a:chExt cx="3352800" cy="2895600"/>
          </a:xfrm>
        </p:grpSpPr>
        <p:pic>
          <p:nvPicPr>
            <p:cNvPr id="3082" name="Picture 1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86025" y="3429000"/>
              <a:ext cx="1247775" cy="2514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0" name="Picture 8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1000" y="3048000"/>
              <a:ext cx="2476500" cy="15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Group 13"/>
          <p:cNvGrpSpPr/>
          <p:nvPr/>
        </p:nvGrpSpPr>
        <p:grpSpPr>
          <a:xfrm>
            <a:off x="5105400" y="3429000"/>
            <a:ext cx="3352800" cy="2600325"/>
            <a:chOff x="5105400" y="3429000"/>
            <a:chExt cx="3352800" cy="2600325"/>
          </a:xfrm>
        </p:grpSpPr>
        <p:pic>
          <p:nvPicPr>
            <p:cNvPr id="3083" name="Picture 1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591300" y="3581400"/>
              <a:ext cx="1866900" cy="2447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1" name="Picture 9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105400" y="3429000"/>
              <a:ext cx="2005308" cy="1304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17766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3813048" cy="914400"/>
          </a:xfrm>
        </p:spPr>
        <p:txBody>
          <a:bodyPr/>
          <a:lstStyle/>
          <a:p>
            <a:r>
              <a:rPr lang="en-US" dirty="0" smtClean="0"/>
              <a:t>THEN…</a:t>
            </a:r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0A89-4AFB-4205-A1E0-A0A9E4ECADDC}" type="slidenum">
              <a:rPr lang="en-IN" smtClean="0"/>
              <a:pPr/>
              <a:t>4</a:t>
            </a:fld>
            <a:endParaRPr lang="en-IN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029200" y="228600"/>
            <a:ext cx="3813048" cy="914400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NOW…</a:t>
            </a:r>
            <a:endParaRPr kumimoji="0" lang="en-IN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1600200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Limited access</a:t>
            </a:r>
          </a:p>
          <a:p>
            <a:pPr algn="ctr"/>
            <a:r>
              <a:rPr lang="en-US" sz="2400" dirty="0" smtClean="0"/>
              <a:t>Delayed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29200" y="1600200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Global access</a:t>
            </a:r>
          </a:p>
          <a:p>
            <a:pPr algn="ctr"/>
            <a:r>
              <a:rPr lang="en-US" sz="2400" dirty="0" smtClean="0"/>
              <a:t>Instant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4191000"/>
            <a:ext cx="2895600" cy="1726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3124200"/>
            <a:ext cx="1333500" cy="130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3124200"/>
            <a:ext cx="1608380" cy="1204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2"/>
          <p:cNvGrpSpPr/>
          <p:nvPr/>
        </p:nvGrpSpPr>
        <p:grpSpPr>
          <a:xfrm>
            <a:off x="5334000" y="2971800"/>
            <a:ext cx="2895600" cy="2524125"/>
            <a:chOff x="5334000" y="2971800"/>
            <a:chExt cx="2895600" cy="2524125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34000" y="2971800"/>
              <a:ext cx="1905000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410200" y="3810000"/>
              <a:ext cx="2514600" cy="1685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629400" y="2971800"/>
              <a:ext cx="1600200" cy="2114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43636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3813048" cy="914400"/>
          </a:xfrm>
        </p:spPr>
        <p:txBody>
          <a:bodyPr/>
          <a:lstStyle/>
          <a:p>
            <a:r>
              <a:rPr lang="en-US" dirty="0" smtClean="0"/>
              <a:t>THEN…</a:t>
            </a:r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0A89-4AFB-4205-A1E0-A0A9E4ECADDC}" type="slidenum">
              <a:rPr lang="en-IN" smtClean="0"/>
              <a:pPr/>
              <a:t>5</a:t>
            </a:fld>
            <a:endParaRPr lang="en-IN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029200" y="228600"/>
            <a:ext cx="3813048" cy="914400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NOW…</a:t>
            </a:r>
            <a:endParaRPr kumimoji="0" lang="en-IN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16002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Branch based</a:t>
            </a:r>
          </a:p>
          <a:p>
            <a:pPr algn="ctr"/>
            <a:r>
              <a:rPr lang="en-US" sz="2400" dirty="0" smtClean="0"/>
              <a:t>Paper based</a:t>
            </a:r>
          </a:p>
          <a:p>
            <a:pPr algn="ctr"/>
            <a:r>
              <a:rPr lang="en-US" sz="2400" dirty="0" smtClean="0"/>
              <a:t>No convenience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29200" y="16002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Anywhere</a:t>
            </a:r>
          </a:p>
          <a:p>
            <a:pPr algn="ctr"/>
            <a:r>
              <a:rPr lang="en-US" sz="2400" dirty="0" smtClean="0"/>
              <a:t>Electronic</a:t>
            </a:r>
          </a:p>
          <a:p>
            <a:pPr algn="ctr"/>
            <a:r>
              <a:rPr lang="en-US" sz="2400" dirty="0" smtClean="0"/>
              <a:t>Anytime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838200" y="3124200"/>
            <a:ext cx="2822284" cy="2895600"/>
            <a:chOff x="838200" y="3124200"/>
            <a:chExt cx="2822284" cy="289560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38200" y="3124200"/>
              <a:ext cx="2419350" cy="1885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24000" y="4572000"/>
              <a:ext cx="2136484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" name="Group 15"/>
          <p:cNvGrpSpPr/>
          <p:nvPr/>
        </p:nvGrpSpPr>
        <p:grpSpPr>
          <a:xfrm>
            <a:off x="4876800" y="2971800"/>
            <a:ext cx="3733800" cy="2971800"/>
            <a:chOff x="4876800" y="2971800"/>
            <a:chExt cx="3733800" cy="2971800"/>
          </a:xfrm>
        </p:grpSpPr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76800" y="2971800"/>
              <a:ext cx="1981200" cy="2651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010400" y="2971800"/>
              <a:ext cx="1600200" cy="24577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172200" y="4541520"/>
              <a:ext cx="1752600" cy="1402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2111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UIDAI’s Mandate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436077" cy="5007077"/>
          </a:xfrm>
        </p:spPr>
        <p:txBody>
          <a:bodyPr/>
          <a:lstStyle/>
          <a:p>
            <a:r>
              <a:rPr lang="en-US" b="1" dirty="0" smtClean="0"/>
              <a:t>To provide Unique ID Number to all Residents</a:t>
            </a:r>
          </a:p>
          <a:p>
            <a:pPr lvl="1"/>
            <a:r>
              <a:rPr lang="en-US" dirty="0" smtClean="0"/>
              <a:t>Enrolment is a one time process for the resident</a:t>
            </a:r>
          </a:p>
          <a:p>
            <a:pPr lvl="1"/>
            <a:r>
              <a:rPr lang="en-US" dirty="0" smtClean="0"/>
              <a:t>Establishes Uniqueness</a:t>
            </a:r>
          </a:p>
          <a:p>
            <a:r>
              <a:rPr lang="en-US" b="1" dirty="0" smtClean="0"/>
              <a:t>Provide online, cost-effective, ubiquitous authentication services across country</a:t>
            </a:r>
          </a:p>
          <a:p>
            <a:pPr lvl="1"/>
            <a:r>
              <a:rPr lang="en-US" dirty="0" smtClean="0"/>
              <a:t>Authentication is transactional </a:t>
            </a:r>
          </a:p>
          <a:p>
            <a:pPr lvl="1"/>
            <a:r>
              <a:rPr lang="en-US" dirty="0" smtClean="0"/>
              <a:t>Establishes identity</a:t>
            </a:r>
          </a:p>
          <a:p>
            <a:pPr lvl="1"/>
            <a:r>
              <a:rPr lang="en-US" dirty="0" smtClean="0"/>
              <a:t>To be done at the time of availing a benefit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43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UIDAI issues unique IDs …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pPr>
              <a:defRPr/>
            </a:pPr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DB27EB-103B-4A64-8C1C-33A8571119C0}" type="slidenum">
              <a:rPr lang="en-IN"/>
              <a:pPr>
                <a:defRPr/>
              </a:pPr>
              <a:t>7</a:t>
            </a:fld>
            <a:endParaRPr lang="en-IN" dirty="0"/>
          </a:p>
        </p:txBody>
      </p:sp>
      <p:grpSp>
        <p:nvGrpSpPr>
          <p:cNvPr id="2" name="Group 45"/>
          <p:cNvGrpSpPr/>
          <p:nvPr/>
        </p:nvGrpSpPr>
        <p:grpSpPr>
          <a:xfrm>
            <a:off x="5500694" y="2285992"/>
            <a:ext cx="3214710" cy="2786082"/>
            <a:chOff x="5643570" y="3929066"/>
            <a:chExt cx="3071834" cy="2786082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13" name="Flowchart: Magnetic Disk 12"/>
            <p:cNvSpPr/>
            <p:nvPr/>
          </p:nvSpPr>
          <p:spPr>
            <a:xfrm>
              <a:off x="5643570" y="3929066"/>
              <a:ext cx="3071834" cy="2786082"/>
            </a:xfrm>
            <a:prstGeom prst="flowChartMagneticDisk">
              <a:avLst/>
            </a:prstGeom>
            <a:gradFill flip="none" rotWithShape="1">
              <a:gsLst>
                <a:gs pos="0">
                  <a:srgbClr val="DDEBCF"/>
                </a:gs>
                <a:gs pos="50000">
                  <a:srgbClr val="9CB86E"/>
                </a:gs>
                <a:gs pos="52000">
                  <a:srgbClr val="9CB86E"/>
                </a:gs>
                <a:gs pos="100000">
                  <a:srgbClr val="156B13"/>
                </a:gs>
              </a:gsLst>
              <a:lin ang="5400000" scaled="1"/>
              <a:tileRect/>
            </a:gra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grpSp>
          <p:nvGrpSpPr>
            <p:cNvPr id="6" name="Group 44"/>
            <p:cNvGrpSpPr/>
            <p:nvPr/>
          </p:nvGrpSpPr>
          <p:grpSpPr>
            <a:xfrm>
              <a:off x="5715008" y="5072074"/>
              <a:ext cx="2928958" cy="1198571"/>
              <a:chOff x="5715008" y="5072074"/>
              <a:chExt cx="2928958" cy="1198571"/>
            </a:xfrm>
          </p:grpSpPr>
          <p:sp>
            <p:nvSpPr>
              <p:cNvPr id="15" name="Snip Diagonal Corner Rectangle 14"/>
              <p:cNvSpPr/>
              <p:nvPr/>
            </p:nvSpPr>
            <p:spPr>
              <a:xfrm>
                <a:off x="5715008" y="5072074"/>
                <a:ext cx="2928958" cy="198439"/>
              </a:xfrm>
              <a:prstGeom prst="snip2DiagRect">
                <a:avLst/>
              </a:prstGeom>
              <a:solidFill>
                <a:schemeClr val="accent1"/>
              </a:solidFill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100" b="1" dirty="0"/>
                  <a:t>UID = 1568 3647 </a:t>
                </a:r>
                <a:r>
                  <a:rPr lang="en-US" sz="1100" b="1" dirty="0" smtClean="0"/>
                  <a:t> </a:t>
                </a:r>
                <a:r>
                  <a:rPr lang="en-US" sz="1100" b="1" dirty="0"/>
                  <a:t>6218</a:t>
                </a:r>
              </a:p>
            </p:txBody>
          </p:sp>
          <p:sp>
            <p:nvSpPr>
              <p:cNvPr id="16" name="Snip Diagonal Corner Rectangle 15"/>
              <p:cNvSpPr/>
              <p:nvPr/>
            </p:nvSpPr>
            <p:spPr>
              <a:xfrm>
                <a:off x="5715008" y="5516577"/>
                <a:ext cx="2928958" cy="198439"/>
              </a:xfrm>
              <a:prstGeom prst="snip2DiagRect">
                <a:avLst/>
              </a:prstGeom>
              <a:solidFill>
                <a:schemeClr val="accent1"/>
              </a:solidFill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 dirty="0"/>
              </a:p>
            </p:txBody>
          </p:sp>
          <p:sp>
            <p:nvSpPr>
              <p:cNvPr id="17" name="Snip Diagonal Corner Rectangle 16"/>
              <p:cNvSpPr/>
              <p:nvPr/>
            </p:nvSpPr>
            <p:spPr>
              <a:xfrm>
                <a:off x="5715008" y="5730891"/>
                <a:ext cx="2928958" cy="198439"/>
              </a:xfrm>
              <a:prstGeom prst="snip2DiagRect">
                <a:avLst/>
              </a:prstGeom>
              <a:solidFill>
                <a:schemeClr val="accent1"/>
              </a:solidFill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 dirty="0"/>
              </a:p>
            </p:txBody>
          </p:sp>
          <p:sp>
            <p:nvSpPr>
              <p:cNvPr id="18" name="Snip Diagonal Corner Rectangle 17"/>
              <p:cNvSpPr/>
              <p:nvPr/>
            </p:nvSpPr>
            <p:spPr>
              <a:xfrm>
                <a:off x="5715008" y="5895988"/>
                <a:ext cx="2928958" cy="198439"/>
              </a:xfrm>
              <a:prstGeom prst="snip2DiagRect">
                <a:avLst/>
              </a:prstGeom>
              <a:solidFill>
                <a:schemeClr val="accent1"/>
              </a:solidFill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 dirty="0"/>
              </a:p>
            </p:txBody>
          </p:sp>
          <p:sp>
            <p:nvSpPr>
              <p:cNvPr id="19" name="Snip Diagonal Corner Rectangle 18"/>
              <p:cNvSpPr/>
              <p:nvPr/>
            </p:nvSpPr>
            <p:spPr>
              <a:xfrm>
                <a:off x="5715008" y="6072206"/>
                <a:ext cx="2928958" cy="198439"/>
              </a:xfrm>
              <a:prstGeom prst="snip2DiagRect">
                <a:avLst/>
              </a:prstGeom>
              <a:solidFill>
                <a:schemeClr val="accent1"/>
              </a:solidFill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 dirty="0"/>
              </a:p>
            </p:txBody>
          </p:sp>
          <p:sp>
            <p:nvSpPr>
              <p:cNvPr id="20" name="Snip Diagonal Corner Rectangle 19"/>
              <p:cNvSpPr/>
              <p:nvPr/>
            </p:nvSpPr>
            <p:spPr>
              <a:xfrm>
                <a:off x="5715008" y="5286388"/>
                <a:ext cx="2928958" cy="198439"/>
              </a:xfrm>
              <a:prstGeom prst="snip2DiagRect">
                <a:avLst/>
              </a:prstGeom>
              <a:solidFill>
                <a:schemeClr val="accent1"/>
              </a:solidFill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 dirty="0"/>
              </a:p>
            </p:txBody>
          </p:sp>
        </p:grpSp>
      </p:grpSp>
      <p:sp>
        <p:nvSpPr>
          <p:cNvPr id="9222" name="Rectangle 26"/>
          <p:cNvSpPr>
            <a:spLocks noChangeArrowheads="1"/>
          </p:cNvSpPr>
          <p:nvPr/>
        </p:nvSpPr>
        <p:spPr bwMode="auto">
          <a:xfrm>
            <a:off x="1143000" y="1214438"/>
            <a:ext cx="63579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sym typeface="Wingdings" pitchFamily="2" charset="2"/>
              </a:rPr>
              <a:t>UID  </a:t>
            </a:r>
            <a:r>
              <a:rPr lang="en-US" sz="2000" dirty="0"/>
              <a:t>Unique number </a:t>
            </a:r>
            <a:r>
              <a:rPr lang="en-US" sz="2000" dirty="0">
                <a:sym typeface="Wingdings" pitchFamily="2" charset="2"/>
              </a:rPr>
              <a:t> Random number</a:t>
            </a:r>
            <a:endParaRPr lang="en-US" sz="2000" dirty="0"/>
          </a:p>
        </p:txBody>
      </p:sp>
      <p:sp>
        <p:nvSpPr>
          <p:cNvPr id="9223" name="Rectangle 27"/>
          <p:cNvSpPr>
            <a:spLocks noChangeArrowheads="1"/>
          </p:cNvSpPr>
          <p:nvPr/>
        </p:nvSpPr>
        <p:spPr bwMode="auto">
          <a:xfrm>
            <a:off x="5643563" y="2500313"/>
            <a:ext cx="32146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Basic demographic data and biometrics stored centrally</a:t>
            </a:r>
          </a:p>
        </p:txBody>
      </p:sp>
      <p:sp>
        <p:nvSpPr>
          <p:cNvPr id="9224" name="TextBox 28"/>
          <p:cNvSpPr txBox="1">
            <a:spLocks noChangeArrowheads="1"/>
          </p:cNvSpPr>
          <p:nvPr/>
        </p:nvSpPr>
        <p:spPr bwMode="auto">
          <a:xfrm>
            <a:off x="5929313" y="4572000"/>
            <a:ext cx="2571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Central UID database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2228850" y="1571625"/>
            <a:ext cx="1571625" cy="285750"/>
          </a:xfrm>
          <a:prstGeom prst="roundRect">
            <a:avLst/>
          </a:prstGeom>
          <a:noFill/>
          <a:ln w="31750" cmpd="sng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928688" y="2143125"/>
            <a:ext cx="85725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4143375" y="2143125"/>
            <a:ext cx="1285875" cy="1214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228" name="TextBox 34"/>
          <p:cNvSpPr txBox="1">
            <a:spLocks noChangeArrowheads="1"/>
          </p:cNvSpPr>
          <p:nvPr/>
        </p:nvSpPr>
        <p:spPr bwMode="auto">
          <a:xfrm>
            <a:off x="322263" y="3351213"/>
            <a:ext cx="389255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/>
              <a:t>Standardized identity attributes</a:t>
            </a:r>
          </a:p>
          <a:p>
            <a:endParaRPr lang="en-US" sz="2000" dirty="0"/>
          </a:p>
          <a:p>
            <a:r>
              <a:rPr lang="en-US" sz="2000" dirty="0"/>
              <a:t>No duplicates(1:N check)</a:t>
            </a:r>
          </a:p>
          <a:p>
            <a:endParaRPr lang="en-US" sz="2000" dirty="0"/>
          </a:p>
          <a:p>
            <a:r>
              <a:rPr lang="en-US" sz="2000" dirty="0"/>
              <a:t>Flexibility to partners on Know Your Resident (KYR)+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9229" name="Picture 2" descr="C:\Documents and Settings\admini\Local Settings\Temporary Internet Files\Content.IE5\8LY7CPEZ\MCj04346650000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87800" y="3429000"/>
            <a:ext cx="2984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2" name="Picture 2" descr="C:\Documents and Settings\admini\Local Settings\Temporary Internet Files\Content.IE5\8LY7CPEZ\MCj04346650000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4065588"/>
            <a:ext cx="2984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1871663" y="1571625"/>
            <a:ext cx="2214562" cy="1571625"/>
            <a:chOff x="1871596" y="1571612"/>
            <a:chExt cx="2214578" cy="1571636"/>
          </a:xfrm>
        </p:grpSpPr>
        <p:grpSp>
          <p:nvGrpSpPr>
            <p:cNvPr id="9" name="Group 45"/>
            <p:cNvGrpSpPr>
              <a:grpSpLocks/>
            </p:cNvGrpSpPr>
            <p:nvPr/>
          </p:nvGrpSpPr>
          <p:grpSpPr bwMode="auto">
            <a:xfrm>
              <a:off x="1871596" y="1571612"/>
              <a:ext cx="2214578" cy="1571636"/>
              <a:chOff x="1871596" y="1571612"/>
              <a:chExt cx="2214578" cy="1571636"/>
            </a:xfrm>
          </p:grpSpPr>
          <p:grpSp>
            <p:nvGrpSpPr>
              <p:cNvPr id="10" name="Group 44"/>
              <p:cNvGrpSpPr>
                <a:grpSpLocks/>
              </p:cNvGrpSpPr>
              <p:nvPr/>
            </p:nvGrpSpPr>
            <p:grpSpPr bwMode="auto">
              <a:xfrm>
                <a:off x="1871596" y="1571612"/>
                <a:ext cx="2214578" cy="1571636"/>
                <a:chOff x="1871596" y="1571612"/>
                <a:chExt cx="2214578" cy="1571636"/>
              </a:xfrm>
            </p:grpSpPr>
            <p:sp>
              <p:nvSpPr>
                <p:cNvPr id="7" name="Flowchart: Document 6"/>
                <p:cNvSpPr/>
                <p:nvPr/>
              </p:nvSpPr>
              <p:spPr>
                <a:xfrm>
                  <a:off x="1871596" y="1571612"/>
                  <a:ext cx="2214578" cy="1571636"/>
                </a:xfrm>
                <a:prstGeom prst="flowChartDocument">
                  <a:avLst/>
                </a:prstGeom>
                <a:solidFill>
                  <a:schemeClr val="accent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1928746" y="2000240"/>
                  <a:ext cx="785818" cy="1000132"/>
                </a:xfrm>
                <a:prstGeom prst="rect">
                  <a:avLst/>
                </a:prstGeom>
                <a:ln w="29591" cmpd="sng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lnSpc>
                      <a:spcPct val="150000"/>
                    </a:lnSpc>
                    <a:defRPr/>
                  </a:pPr>
                  <a:r>
                    <a:rPr lang="en-US" sz="800" dirty="0"/>
                    <a:t>Name</a:t>
                  </a:r>
                </a:p>
                <a:p>
                  <a:pPr>
                    <a:lnSpc>
                      <a:spcPct val="150000"/>
                    </a:lnSpc>
                    <a:defRPr/>
                  </a:pPr>
                  <a:r>
                    <a:rPr lang="en-US" sz="800" dirty="0"/>
                    <a:t>Parents</a:t>
                  </a:r>
                </a:p>
                <a:p>
                  <a:pPr>
                    <a:lnSpc>
                      <a:spcPct val="150000"/>
                    </a:lnSpc>
                    <a:defRPr/>
                  </a:pPr>
                  <a:r>
                    <a:rPr lang="en-US" sz="800" dirty="0"/>
                    <a:t>Gender</a:t>
                  </a:r>
                </a:p>
                <a:p>
                  <a:pPr>
                    <a:lnSpc>
                      <a:spcPct val="150000"/>
                    </a:lnSpc>
                    <a:defRPr/>
                  </a:pPr>
                  <a:r>
                    <a:rPr lang="en-US" sz="800" dirty="0" err="1"/>
                    <a:t>DoB</a:t>
                  </a:r>
                  <a:endParaRPr lang="en-US" sz="800" dirty="0"/>
                </a:p>
                <a:p>
                  <a:pPr>
                    <a:lnSpc>
                      <a:spcPct val="150000"/>
                    </a:lnSpc>
                    <a:defRPr/>
                  </a:pPr>
                  <a:r>
                    <a:rPr lang="en-US" sz="800" dirty="0" err="1"/>
                    <a:t>PoB</a:t>
                  </a:r>
                  <a:endParaRPr lang="en-US" sz="800" dirty="0"/>
                </a:p>
                <a:p>
                  <a:pPr>
                    <a:lnSpc>
                      <a:spcPct val="150000"/>
                    </a:lnSpc>
                    <a:defRPr/>
                  </a:pPr>
                  <a:r>
                    <a:rPr lang="en-US" sz="800" dirty="0"/>
                    <a:t>Address</a:t>
                  </a:r>
                </a:p>
                <a:p>
                  <a:pPr>
                    <a:lnSpc>
                      <a:spcPct val="150000"/>
                    </a:lnSpc>
                    <a:defRPr/>
                  </a:pPr>
                  <a:endParaRPr lang="en-US" sz="800" dirty="0"/>
                </a:p>
              </p:txBody>
            </p:sp>
          </p:grpSp>
          <p:pic>
            <p:nvPicPr>
              <p:cNvPr id="9241" name="Picture 3" descr="E:\UIDAI\Published docs\Ppts\Images\ist1_6508639-identity-fingerprint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r="36993"/>
              <a:stretch>
                <a:fillRect/>
              </a:stretch>
            </p:blipFill>
            <p:spPr bwMode="auto">
              <a:xfrm>
                <a:off x="3371794" y="1857364"/>
                <a:ext cx="507586" cy="7370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242" name="Picture 8" descr="C:\Documents and Settings\Ramesh.Kumar\Desktop\idEA Jpegs\01.jpg"/>
              <p:cNvPicPr>
                <a:picLocks noChangeAspect="1" noChangeArrowheads="1"/>
              </p:cNvPicPr>
              <p:nvPr/>
            </p:nvPicPr>
            <p:blipFill>
              <a:blip cstate="print"/>
              <a:srcRect l="12051" t="45988" r="71681" b="51328"/>
              <a:stretch>
                <a:fillRect/>
              </a:stretch>
            </p:blipFill>
            <p:spPr bwMode="auto">
              <a:xfrm>
                <a:off x="2300224" y="1643050"/>
                <a:ext cx="1371600" cy="152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9239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 l="56487" t="29866" r="5289" b="15341"/>
            <a:stretch>
              <a:fillRect/>
            </a:stretch>
          </p:blipFill>
          <p:spPr bwMode="auto">
            <a:xfrm>
              <a:off x="2555416" y="1928802"/>
              <a:ext cx="516386" cy="714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234" name="Picture 3"/>
          <p:cNvPicPr>
            <a:picLocks noChangeAspect="1" noChangeArrowheads="1"/>
          </p:cNvPicPr>
          <p:nvPr/>
        </p:nvPicPr>
        <p:blipFill>
          <a:blip r:embed="rId5" cstate="print"/>
          <a:srcRect l="56487" t="29866"/>
          <a:stretch>
            <a:fillRect/>
          </a:stretch>
        </p:blipFill>
        <p:spPr bwMode="auto">
          <a:xfrm>
            <a:off x="269875" y="1785938"/>
            <a:ext cx="5873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5" name="Picture 47" descr="Old man moss ID card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27713" y="3357563"/>
            <a:ext cx="387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Rounded Rectangle 48"/>
          <p:cNvSpPr/>
          <p:nvPr/>
        </p:nvSpPr>
        <p:spPr>
          <a:xfrm>
            <a:off x="2214563" y="1571625"/>
            <a:ext cx="1500187" cy="285750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9237" name="Picture 2" descr="C:\Documents and Settings\admini\Local Settings\Temporary Internet Files\Content.IE5\8LY7CPEZ\MCj04346650000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5" y="4643438"/>
            <a:ext cx="2984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6251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5750" y="274638"/>
            <a:ext cx="85725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… and authenticate IDs online, real-time</a:t>
            </a:r>
            <a:endParaRPr lang="en-US" dirty="0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IN" dirty="0"/>
          </a:p>
        </p:txBody>
      </p:sp>
      <p:sp>
        <p:nvSpPr>
          <p:cNvPr id="90" name="Slide Number Placeholder 8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BDBA09-EB1E-4A3C-B436-8517B06D9D5A}" type="slidenum">
              <a:rPr lang="en-IN"/>
              <a:pPr>
                <a:defRPr/>
              </a:pPr>
              <a:t>8</a:t>
            </a:fld>
            <a:endParaRPr lang="en-IN"/>
          </a:p>
        </p:txBody>
      </p:sp>
      <p:pic>
        <p:nvPicPr>
          <p:cNvPr id="10245" name="Picture 2" descr="E:\UIDAI\Published docs\Ppts\Images\Levels-of-Authentication-Online-Offline.png"/>
          <p:cNvPicPr>
            <a:picLocks noChangeAspect="1" noChangeArrowheads="1"/>
          </p:cNvPicPr>
          <p:nvPr/>
        </p:nvPicPr>
        <p:blipFill>
          <a:blip r:embed="rId3" cstate="print"/>
          <a:srcRect l="69891" t="23438" r="25395" b="68748"/>
          <a:stretch>
            <a:fillRect/>
          </a:stretch>
        </p:blipFill>
        <p:spPr bwMode="auto">
          <a:xfrm>
            <a:off x="1428750" y="2928938"/>
            <a:ext cx="7048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5"/>
          <p:cNvGrpSpPr/>
          <p:nvPr/>
        </p:nvGrpSpPr>
        <p:grpSpPr>
          <a:xfrm>
            <a:off x="5500694" y="2285992"/>
            <a:ext cx="3214710" cy="2786082"/>
            <a:chOff x="5643570" y="3929066"/>
            <a:chExt cx="3071834" cy="2786082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47" name="Flowchart: Magnetic Disk 46"/>
            <p:cNvSpPr/>
            <p:nvPr/>
          </p:nvSpPr>
          <p:spPr>
            <a:xfrm>
              <a:off x="5643570" y="3929066"/>
              <a:ext cx="3071834" cy="2786082"/>
            </a:xfrm>
            <a:prstGeom prst="flowChartMagneticDisk">
              <a:avLst/>
            </a:prstGeom>
            <a:gradFill flip="none" rotWithShape="1">
              <a:gsLst>
                <a:gs pos="0">
                  <a:srgbClr val="DDEBCF"/>
                </a:gs>
                <a:gs pos="50000">
                  <a:srgbClr val="9CB86E"/>
                </a:gs>
                <a:gs pos="52000">
                  <a:srgbClr val="9CB86E"/>
                </a:gs>
                <a:gs pos="100000">
                  <a:srgbClr val="156B13"/>
                </a:gs>
              </a:gsLst>
              <a:lin ang="5400000" scaled="1"/>
              <a:tileRect/>
            </a:gra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4" name="Group 44"/>
            <p:cNvGrpSpPr/>
            <p:nvPr/>
          </p:nvGrpSpPr>
          <p:grpSpPr>
            <a:xfrm>
              <a:off x="5715008" y="5072074"/>
              <a:ext cx="2928958" cy="1198571"/>
              <a:chOff x="5715008" y="5072074"/>
              <a:chExt cx="2928958" cy="1198571"/>
            </a:xfrm>
          </p:grpSpPr>
          <p:sp>
            <p:nvSpPr>
              <p:cNvPr id="49" name="Snip Diagonal Corner Rectangle 48"/>
              <p:cNvSpPr/>
              <p:nvPr/>
            </p:nvSpPr>
            <p:spPr>
              <a:xfrm>
                <a:off x="5715008" y="5072074"/>
                <a:ext cx="2928958" cy="198439"/>
              </a:xfrm>
              <a:prstGeom prst="snip2DiagRect">
                <a:avLst/>
              </a:prstGeom>
              <a:solidFill>
                <a:schemeClr val="accent1"/>
              </a:solidFill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100" b="1" dirty="0"/>
                  <a:t>UID = 1568 3647 </a:t>
                </a:r>
                <a:r>
                  <a:rPr lang="en-US" sz="1100" b="1" dirty="0" smtClean="0"/>
                  <a:t>  </a:t>
                </a:r>
                <a:r>
                  <a:rPr lang="en-US" sz="1100" b="1" dirty="0"/>
                  <a:t>6218</a:t>
                </a:r>
              </a:p>
            </p:txBody>
          </p:sp>
          <p:sp>
            <p:nvSpPr>
              <p:cNvPr id="50" name="Snip Diagonal Corner Rectangle 49"/>
              <p:cNvSpPr/>
              <p:nvPr/>
            </p:nvSpPr>
            <p:spPr>
              <a:xfrm>
                <a:off x="5715008" y="5516577"/>
                <a:ext cx="2928958" cy="198439"/>
              </a:xfrm>
              <a:prstGeom prst="snip2DiagRect">
                <a:avLst/>
              </a:prstGeom>
              <a:solidFill>
                <a:schemeClr val="accent1"/>
              </a:solidFill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 dirty="0"/>
              </a:p>
            </p:txBody>
          </p:sp>
          <p:sp>
            <p:nvSpPr>
              <p:cNvPr id="51" name="Snip Diagonal Corner Rectangle 50"/>
              <p:cNvSpPr/>
              <p:nvPr/>
            </p:nvSpPr>
            <p:spPr>
              <a:xfrm>
                <a:off x="5715008" y="5730891"/>
                <a:ext cx="2928958" cy="198439"/>
              </a:xfrm>
              <a:prstGeom prst="snip2DiagRect">
                <a:avLst/>
              </a:prstGeom>
              <a:solidFill>
                <a:schemeClr val="accent1"/>
              </a:solidFill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 dirty="0"/>
              </a:p>
            </p:txBody>
          </p:sp>
          <p:sp>
            <p:nvSpPr>
              <p:cNvPr id="52" name="Snip Diagonal Corner Rectangle 51"/>
              <p:cNvSpPr/>
              <p:nvPr/>
            </p:nvSpPr>
            <p:spPr>
              <a:xfrm>
                <a:off x="5715008" y="5895988"/>
                <a:ext cx="2928958" cy="198439"/>
              </a:xfrm>
              <a:prstGeom prst="snip2DiagRect">
                <a:avLst/>
              </a:prstGeom>
              <a:solidFill>
                <a:schemeClr val="accent1"/>
              </a:solidFill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 dirty="0"/>
              </a:p>
            </p:txBody>
          </p:sp>
          <p:sp>
            <p:nvSpPr>
              <p:cNvPr id="53" name="Snip Diagonal Corner Rectangle 52"/>
              <p:cNvSpPr/>
              <p:nvPr/>
            </p:nvSpPr>
            <p:spPr>
              <a:xfrm>
                <a:off x="5715008" y="6072206"/>
                <a:ext cx="2928958" cy="198439"/>
              </a:xfrm>
              <a:prstGeom prst="snip2DiagRect">
                <a:avLst/>
              </a:prstGeom>
              <a:solidFill>
                <a:schemeClr val="accent1"/>
              </a:solidFill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 dirty="0"/>
              </a:p>
            </p:txBody>
          </p:sp>
          <p:sp>
            <p:nvSpPr>
              <p:cNvPr id="54" name="Snip Diagonal Corner Rectangle 53"/>
              <p:cNvSpPr/>
              <p:nvPr/>
            </p:nvSpPr>
            <p:spPr>
              <a:xfrm>
                <a:off x="5715008" y="5286388"/>
                <a:ext cx="2928958" cy="198439"/>
              </a:xfrm>
              <a:prstGeom prst="snip2DiagRect">
                <a:avLst/>
              </a:prstGeom>
              <a:solidFill>
                <a:schemeClr val="accent1"/>
              </a:solidFill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 dirty="0"/>
              </a:p>
            </p:txBody>
          </p:sp>
        </p:grpSp>
      </p:grpSp>
      <p:sp>
        <p:nvSpPr>
          <p:cNvPr id="10247" name="TextBox 60"/>
          <p:cNvSpPr txBox="1">
            <a:spLocks noChangeArrowheads="1"/>
          </p:cNvSpPr>
          <p:nvPr/>
        </p:nvSpPr>
        <p:spPr bwMode="auto">
          <a:xfrm>
            <a:off x="5929313" y="4572000"/>
            <a:ext cx="2571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Central UID database</a:t>
            </a:r>
          </a:p>
        </p:txBody>
      </p:sp>
      <p:pic>
        <p:nvPicPr>
          <p:cNvPr id="10248" name="Picture 2" descr="E:\UIDAI\Published docs\Ppts\Images\DB-Smartcard-Biometrics.gif"/>
          <p:cNvPicPr>
            <a:picLocks noChangeAspect="1" noChangeArrowheads="1"/>
          </p:cNvPicPr>
          <p:nvPr/>
        </p:nvPicPr>
        <p:blipFill>
          <a:blip r:embed="rId4" cstate="print"/>
          <a:srcRect l="68549" t="21268" r="18762" b="46031"/>
          <a:stretch>
            <a:fillRect/>
          </a:stretch>
        </p:blipFill>
        <p:spPr bwMode="auto">
          <a:xfrm>
            <a:off x="1474788" y="1785938"/>
            <a:ext cx="4540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8" name="Straight Arrow Connector 67"/>
          <p:cNvCxnSpPr/>
          <p:nvPr/>
        </p:nvCxnSpPr>
        <p:spPr>
          <a:xfrm>
            <a:off x="2000250" y="2143125"/>
            <a:ext cx="3357563" cy="100012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V="1">
            <a:off x="2214563" y="4071938"/>
            <a:ext cx="3214687" cy="50006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2133600" y="3340100"/>
            <a:ext cx="3367088" cy="889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52" name="Picture 80" descr="smart card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7313" y="4349750"/>
            <a:ext cx="846137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3" name="Rectangle 82"/>
          <p:cNvSpPr>
            <a:spLocks noChangeArrowheads="1"/>
          </p:cNvSpPr>
          <p:nvPr/>
        </p:nvSpPr>
        <p:spPr bwMode="auto">
          <a:xfrm>
            <a:off x="1214438" y="4857750"/>
            <a:ext cx="7072312" cy="990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1:1 check, no ID fraud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Only YES/NO response, no details </a:t>
            </a:r>
            <a:endParaRPr lang="en-US" sz="2000" dirty="0" smtClean="0"/>
          </a:p>
        </p:txBody>
      </p:sp>
      <p:sp>
        <p:nvSpPr>
          <p:cNvPr id="10254" name="Rectangle 83"/>
          <p:cNvSpPr>
            <a:spLocks noChangeArrowheads="1"/>
          </p:cNvSpPr>
          <p:nvPr/>
        </p:nvSpPr>
        <p:spPr bwMode="auto">
          <a:xfrm>
            <a:off x="5000625" y="1357313"/>
            <a:ext cx="4500563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rgbClr val="C00000"/>
                </a:solidFill>
              </a:rPr>
              <a:t>Authentication - ‘Are you who you claim to be?’</a:t>
            </a:r>
          </a:p>
        </p:txBody>
      </p:sp>
      <p:pic>
        <p:nvPicPr>
          <p:cNvPr id="10255" name="Picture 2" descr="C:\Documents and Settings\admini\Local Settings\Temporary Internet Files\Content.IE5\8LY7CPEZ\MCj04346650000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87425" y="5083175"/>
            <a:ext cx="2984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6" name="Picture 2" descr="C:\Documents and Settings\admini\Local Settings\Temporary Internet Files\Content.IE5\8LY7CPEZ\MCj04346650000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9650" y="5511800"/>
            <a:ext cx="2984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8" name="Picture 33" descr="Old man moss ID card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5000" y="3357563"/>
            <a:ext cx="387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9" name="Picture 3"/>
          <p:cNvPicPr>
            <a:picLocks noChangeAspect="1" noChangeArrowheads="1"/>
          </p:cNvPicPr>
          <p:nvPr/>
        </p:nvPicPr>
        <p:blipFill>
          <a:blip r:embed="rId8" cstate="print"/>
          <a:srcRect l="56487" t="29866"/>
          <a:stretch>
            <a:fillRect/>
          </a:stretch>
        </p:blipFill>
        <p:spPr bwMode="auto">
          <a:xfrm>
            <a:off x="285750" y="2571750"/>
            <a:ext cx="5873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0" name="Picture 2" descr="C:\Documents and Settings\admini\Local Settings\Temporary Internet Files\Content.IE5\STQVWLAN\MCj04414980000[1]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8925" y="3146425"/>
            <a:ext cx="639763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302375" y="608012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87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are we today…</a:t>
            </a:r>
            <a:endParaRPr lang="en-IN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3352800" y="1600200"/>
            <a:ext cx="5452872" cy="24384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Resident Digital Identity</a:t>
            </a:r>
          </a:p>
          <a:p>
            <a:r>
              <a:rPr lang="en-US" dirty="0" smtClean="0"/>
              <a:t>Started issuing in Sept 2010</a:t>
            </a:r>
          </a:p>
          <a:p>
            <a:r>
              <a:rPr lang="en-US" dirty="0" smtClean="0"/>
              <a:t>250 million </a:t>
            </a:r>
            <a:r>
              <a:rPr lang="en-US" dirty="0" err="1" smtClean="0"/>
              <a:t>Aadhaars</a:t>
            </a:r>
            <a:r>
              <a:rPr lang="en-US" dirty="0" smtClean="0"/>
              <a:t> issued so far </a:t>
            </a:r>
          </a:p>
          <a:p>
            <a:r>
              <a:rPr lang="en-US" dirty="0" smtClean="0"/>
              <a:t>About 300 million residents enrolled</a:t>
            </a:r>
          </a:p>
          <a:p>
            <a:r>
              <a:rPr lang="en-US" dirty="0" smtClean="0"/>
              <a:t>Target – 600 million by 2014</a:t>
            </a:r>
            <a:endParaRPr lang="en-IN" dirty="0"/>
          </a:p>
        </p:txBody>
      </p:sp>
      <p:pic>
        <p:nvPicPr>
          <p:cNvPr id="5" name="Content Placeholder 4" descr="Logo.bmp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59" t="27455" r="45774" b="20400"/>
          <a:stretch/>
        </p:blipFill>
        <p:spPr>
          <a:xfrm>
            <a:off x="457200" y="1637440"/>
            <a:ext cx="2819400" cy="2020160"/>
          </a:xfrm>
          <a:prstGeom prst="rect">
            <a:avLst/>
          </a:prstGeom>
        </p:spPr>
      </p:pic>
      <p:sp>
        <p:nvSpPr>
          <p:cNvPr id="6" name="Content Placeholder 3"/>
          <p:cNvSpPr txBox="1">
            <a:spLocks/>
          </p:cNvSpPr>
          <p:nvPr/>
        </p:nvSpPr>
        <p:spPr>
          <a:xfrm>
            <a:off x="152400" y="4114800"/>
            <a:ext cx="8763000" cy="2130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tabLst/>
              <a:defRPr/>
            </a:pPr>
            <a:endParaRPr kumimoji="0" lang="en-IN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89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1432</Words>
  <Application>Microsoft Office PowerPoint</Application>
  <PresentationFormat>On-screen Show (4:3)</PresentationFormat>
  <Paragraphs>245</Paragraphs>
  <Slides>29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The transformatory potential of Aadhaar - Providing empowerment, choice and convenience</vt:lpstr>
      <vt:lpstr>Where Are We?</vt:lpstr>
      <vt:lpstr>THEN…</vt:lpstr>
      <vt:lpstr>THEN…</vt:lpstr>
      <vt:lpstr>THEN…</vt:lpstr>
      <vt:lpstr>UIDAI’s Mandate</vt:lpstr>
      <vt:lpstr>UIDAI issues unique IDs …</vt:lpstr>
      <vt:lpstr>… and authenticate IDs online, real-time</vt:lpstr>
      <vt:lpstr>Where are we today…</vt:lpstr>
      <vt:lpstr>2nd anniversary launch and handing over of the 21st crore Aadhaar number  was in Dudu in Rajasthan on October 20th 2012 </vt:lpstr>
      <vt:lpstr>PowerPoint Presentation</vt:lpstr>
      <vt:lpstr>Enrolment centre, Andhra Pradesh</vt:lpstr>
      <vt:lpstr>Enrolment Centre, Maharashtra</vt:lpstr>
      <vt:lpstr>Enrolment centre in Jharkhand</vt:lpstr>
      <vt:lpstr>Service Delivery potential due to Authentication</vt:lpstr>
      <vt:lpstr>Aadhaar e-KYC Service</vt:lpstr>
      <vt:lpstr>PowerPoint Presentation</vt:lpstr>
      <vt:lpstr>Instant cash transfer – Aadhaar as a payment address</vt:lpstr>
      <vt:lpstr>Convenience and Choice</vt:lpstr>
      <vt:lpstr>PowerPoint Presentation</vt:lpstr>
      <vt:lpstr>Access to a large number of Customer Service Points</vt:lpstr>
      <vt:lpstr>MNREGA payments through Micro-ATM in Jharkhand</vt:lpstr>
      <vt:lpstr>PDS delivery based on Aadhaar Authentication in East Godavari, Andhra Pradesh</vt:lpstr>
      <vt:lpstr>Old age pension payment in Tripura</vt:lpstr>
      <vt:lpstr>Empowerment, Choice and Convenience</vt:lpstr>
      <vt:lpstr>PowerPoint Presentation</vt:lpstr>
      <vt:lpstr>PowerPoint Presentation</vt:lpstr>
      <vt:lpstr>Social Inclusion is Possible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AADHAAR</dc:creator>
  <cp:lastModifiedBy>Arun Talwar</cp:lastModifiedBy>
  <cp:revision>38</cp:revision>
  <dcterms:created xsi:type="dcterms:W3CDTF">2013-01-21T04:45:11Z</dcterms:created>
  <dcterms:modified xsi:type="dcterms:W3CDTF">2013-01-23T09:35:37Z</dcterms:modified>
</cp:coreProperties>
</file>